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60"/>
  </p:notesMasterIdLst>
  <p:handoutMasterIdLst>
    <p:handoutMasterId r:id="rId61"/>
  </p:handoutMasterIdLst>
  <p:sldIdLst>
    <p:sldId id="410" r:id="rId5"/>
    <p:sldId id="383" r:id="rId6"/>
    <p:sldId id="409" r:id="rId7"/>
    <p:sldId id="411" r:id="rId8"/>
    <p:sldId id="412" r:id="rId9"/>
    <p:sldId id="472" r:id="rId10"/>
    <p:sldId id="415" r:id="rId11"/>
    <p:sldId id="389" r:id="rId12"/>
    <p:sldId id="391" r:id="rId13"/>
    <p:sldId id="414" r:id="rId14"/>
    <p:sldId id="408" r:id="rId15"/>
    <p:sldId id="416" r:id="rId16"/>
    <p:sldId id="474" r:id="rId17"/>
    <p:sldId id="473" r:id="rId18"/>
    <p:sldId id="475" r:id="rId19"/>
    <p:sldId id="417" r:id="rId20"/>
    <p:sldId id="419" r:id="rId21"/>
    <p:sldId id="421" r:id="rId22"/>
    <p:sldId id="425" r:id="rId23"/>
    <p:sldId id="424" r:id="rId24"/>
    <p:sldId id="426" r:id="rId25"/>
    <p:sldId id="479" r:id="rId26"/>
    <p:sldId id="478" r:id="rId27"/>
    <p:sldId id="427" r:id="rId28"/>
    <p:sldId id="428" r:id="rId29"/>
    <p:sldId id="429" r:id="rId30"/>
    <p:sldId id="430" r:id="rId31"/>
    <p:sldId id="441" r:id="rId32"/>
    <p:sldId id="443" r:id="rId33"/>
    <p:sldId id="451" r:id="rId34"/>
    <p:sldId id="397" r:id="rId35"/>
    <p:sldId id="407" r:id="rId36"/>
    <p:sldId id="452" r:id="rId37"/>
    <p:sldId id="406" r:id="rId38"/>
    <p:sldId id="453" r:id="rId39"/>
    <p:sldId id="454" r:id="rId40"/>
    <p:sldId id="405" r:id="rId41"/>
    <p:sldId id="456" r:id="rId42"/>
    <p:sldId id="455" r:id="rId43"/>
    <p:sldId id="404" r:id="rId44"/>
    <p:sldId id="457" r:id="rId45"/>
    <p:sldId id="458" r:id="rId46"/>
    <p:sldId id="463" r:id="rId47"/>
    <p:sldId id="462" r:id="rId48"/>
    <p:sldId id="459" r:id="rId49"/>
    <p:sldId id="460" r:id="rId50"/>
    <p:sldId id="464" r:id="rId51"/>
    <p:sldId id="466" r:id="rId52"/>
    <p:sldId id="468" r:id="rId53"/>
    <p:sldId id="470" r:id="rId54"/>
    <p:sldId id="480" r:id="rId55"/>
    <p:sldId id="471" r:id="rId56"/>
    <p:sldId id="476" r:id="rId57"/>
    <p:sldId id="477" r:id="rId58"/>
    <p:sldId id="39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6497" autoAdjust="0"/>
  </p:normalViewPr>
  <p:slideViewPr>
    <p:cSldViewPr snapToGrid="0">
      <p:cViewPr varScale="1">
        <p:scale>
          <a:sx n="114" d="100"/>
          <a:sy n="114" d="100"/>
        </p:scale>
        <p:origin x="41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B317E3-F415-43C9-AC77-5047BDE39333}" type="doc">
      <dgm:prSet loTypeId="urn:microsoft.com/office/officeart/2005/8/layout/hProcess4" loCatId="process" qsTypeId="urn:microsoft.com/office/officeart/2005/8/quickstyle/3d5" qsCatId="3D" csTypeId="urn:microsoft.com/office/officeart/2005/8/colors/colorful3" csCatId="colorful" phldr="1"/>
      <dgm:spPr/>
      <dgm:t>
        <a:bodyPr/>
        <a:lstStyle/>
        <a:p>
          <a:endParaRPr lang="en-US"/>
        </a:p>
      </dgm:t>
    </dgm:pt>
    <dgm:pt modelId="{05499514-4C7A-4F22-A1FA-5F1E286695F7}">
      <dgm:prSet phldrT="[Text]"/>
      <dgm:spPr/>
      <dgm:t>
        <a:bodyPr/>
        <a:lstStyle/>
        <a:p>
          <a:r>
            <a:rPr lang="en-US" dirty="0"/>
            <a:t>VM Requests CPU</a:t>
          </a:r>
        </a:p>
      </dgm:t>
    </dgm:pt>
    <dgm:pt modelId="{134E541F-E0B3-421B-8CF9-A21B5B9C616C}" type="parTrans" cxnId="{3DA3F563-5B5E-4CE2-9F93-8067FE0A31C0}">
      <dgm:prSet/>
      <dgm:spPr/>
      <dgm:t>
        <a:bodyPr/>
        <a:lstStyle/>
        <a:p>
          <a:endParaRPr lang="en-US"/>
        </a:p>
      </dgm:t>
    </dgm:pt>
    <dgm:pt modelId="{AE361D1C-41A9-4B4B-92A3-2CAE952732F0}" type="sibTrans" cxnId="{3DA3F563-5B5E-4CE2-9F93-8067FE0A31C0}">
      <dgm:prSet/>
      <dgm:spPr/>
      <dgm:t>
        <a:bodyPr/>
        <a:lstStyle/>
        <a:p>
          <a:endParaRPr lang="en-US"/>
        </a:p>
      </dgm:t>
    </dgm:pt>
    <dgm:pt modelId="{FABF2B9A-59D9-4C3F-9BE9-DCC8F441A6E5}">
      <dgm:prSet phldrT="[Text]"/>
      <dgm:spPr/>
      <dgm:t>
        <a:bodyPr/>
        <a:lstStyle/>
        <a:p>
          <a:r>
            <a:rPr lang="en-US" dirty="0"/>
            <a:t>Hypervisor Scheduler</a:t>
          </a:r>
        </a:p>
      </dgm:t>
    </dgm:pt>
    <dgm:pt modelId="{ACE197D0-5EC7-4046-9C67-33E10FAC79E7}" type="parTrans" cxnId="{55CCADA3-F2E4-496A-8FF7-7F4019A6CAA1}">
      <dgm:prSet/>
      <dgm:spPr/>
      <dgm:t>
        <a:bodyPr/>
        <a:lstStyle/>
        <a:p>
          <a:endParaRPr lang="en-US"/>
        </a:p>
      </dgm:t>
    </dgm:pt>
    <dgm:pt modelId="{A8B5A077-ED6F-42EE-93CB-B1A1E987333C}" type="sibTrans" cxnId="{55CCADA3-F2E4-496A-8FF7-7F4019A6CAA1}">
      <dgm:prSet/>
      <dgm:spPr/>
      <dgm:t>
        <a:bodyPr/>
        <a:lstStyle/>
        <a:p>
          <a:endParaRPr lang="en-US"/>
        </a:p>
      </dgm:t>
    </dgm:pt>
    <dgm:pt modelId="{1DD823B8-65C0-46CE-BCCC-AF2364A3FBB2}">
      <dgm:prSet phldrT="[Text]"/>
      <dgm:spPr/>
      <dgm:t>
        <a:bodyPr/>
        <a:lstStyle/>
        <a:p>
          <a:r>
            <a:rPr lang="en-US" dirty="0"/>
            <a:t>Time Slicing / CPU Pinning</a:t>
          </a:r>
        </a:p>
      </dgm:t>
    </dgm:pt>
    <dgm:pt modelId="{76F67F6A-ACBD-4C28-B759-72FF0BA851B8}" type="parTrans" cxnId="{C6D63CCA-0BA5-4E26-93DC-F434709A89C9}">
      <dgm:prSet/>
      <dgm:spPr/>
      <dgm:t>
        <a:bodyPr/>
        <a:lstStyle/>
        <a:p>
          <a:endParaRPr lang="en-US"/>
        </a:p>
      </dgm:t>
    </dgm:pt>
    <dgm:pt modelId="{880E780E-14A5-429F-BEBE-D987E1267B35}" type="sibTrans" cxnId="{C6D63CCA-0BA5-4E26-93DC-F434709A89C9}">
      <dgm:prSet/>
      <dgm:spPr/>
      <dgm:t>
        <a:bodyPr/>
        <a:lstStyle/>
        <a:p>
          <a:endParaRPr lang="en-US"/>
        </a:p>
      </dgm:t>
    </dgm:pt>
    <dgm:pt modelId="{181F2C50-8DE8-4FDB-8178-F80DD89ABAF7}">
      <dgm:prSet phldrT="[Text]"/>
      <dgm:spPr/>
      <dgm:t>
        <a:bodyPr/>
        <a:lstStyle/>
        <a:p>
          <a:r>
            <a:rPr lang="en-US" dirty="0"/>
            <a:t>Physical CPU Cores</a:t>
          </a:r>
        </a:p>
      </dgm:t>
    </dgm:pt>
    <dgm:pt modelId="{2B64D332-7FA7-48CE-9070-DCCC60308915}" type="parTrans" cxnId="{F5C4F818-5708-4697-BE34-C8F0EF0846E1}">
      <dgm:prSet/>
      <dgm:spPr/>
      <dgm:t>
        <a:bodyPr/>
        <a:lstStyle/>
        <a:p>
          <a:endParaRPr lang="en-US"/>
        </a:p>
      </dgm:t>
    </dgm:pt>
    <dgm:pt modelId="{829AF796-A0F3-45E4-9607-B0FDDB4029AB}" type="sibTrans" cxnId="{F5C4F818-5708-4697-BE34-C8F0EF0846E1}">
      <dgm:prSet/>
      <dgm:spPr/>
      <dgm:t>
        <a:bodyPr/>
        <a:lstStyle/>
        <a:p>
          <a:endParaRPr lang="en-US"/>
        </a:p>
      </dgm:t>
    </dgm:pt>
    <dgm:pt modelId="{0947A678-321B-4CEA-895F-E4D2BF51F44E}">
      <dgm:prSet phldrT="[Text]"/>
      <dgm:spPr/>
      <dgm:t>
        <a:bodyPr/>
        <a:lstStyle/>
        <a:p>
          <a:r>
            <a:rPr lang="en-US" dirty="0"/>
            <a:t>VM Request Memory</a:t>
          </a:r>
        </a:p>
      </dgm:t>
    </dgm:pt>
    <dgm:pt modelId="{645A5ACD-AC4F-45FA-BA64-797C65B92C86}" type="parTrans" cxnId="{7DED068C-EDC7-4D76-8D75-4730E538DC6A}">
      <dgm:prSet/>
      <dgm:spPr/>
      <dgm:t>
        <a:bodyPr/>
        <a:lstStyle/>
        <a:p>
          <a:endParaRPr lang="en-US"/>
        </a:p>
      </dgm:t>
    </dgm:pt>
    <dgm:pt modelId="{790F3FF7-5345-4FD9-9EDD-FA4A12ACDEDA}" type="sibTrans" cxnId="{7DED068C-EDC7-4D76-8D75-4730E538DC6A}">
      <dgm:prSet/>
      <dgm:spPr/>
      <dgm:t>
        <a:bodyPr/>
        <a:lstStyle/>
        <a:p>
          <a:endParaRPr lang="en-US"/>
        </a:p>
      </dgm:t>
    </dgm:pt>
    <dgm:pt modelId="{15F9A984-FC36-4823-B1A4-5E5ACAAF4B57}">
      <dgm:prSet phldrT="[Text]"/>
      <dgm:spPr/>
      <dgm:t>
        <a:bodyPr/>
        <a:lstStyle/>
        <a:p>
          <a:r>
            <a:rPr lang="en-US" dirty="0"/>
            <a:t>EPT / Shadow Paging</a:t>
          </a:r>
        </a:p>
      </dgm:t>
    </dgm:pt>
    <dgm:pt modelId="{C04E2E3B-3735-40E0-84E7-EC5E017C4DC3}" type="parTrans" cxnId="{0059BA6B-E755-403A-B70B-6828A2E8DE85}">
      <dgm:prSet/>
      <dgm:spPr/>
      <dgm:t>
        <a:bodyPr/>
        <a:lstStyle/>
        <a:p>
          <a:endParaRPr lang="en-US"/>
        </a:p>
      </dgm:t>
    </dgm:pt>
    <dgm:pt modelId="{CBBA3C9C-D744-49B7-B854-A88AD9823C28}" type="sibTrans" cxnId="{0059BA6B-E755-403A-B70B-6828A2E8DE85}">
      <dgm:prSet/>
      <dgm:spPr/>
      <dgm:t>
        <a:bodyPr/>
        <a:lstStyle/>
        <a:p>
          <a:endParaRPr lang="en-US"/>
        </a:p>
      </dgm:t>
    </dgm:pt>
    <dgm:pt modelId="{5FA6C5D4-1391-47F4-AC61-7E486CCE4764}">
      <dgm:prSet phldrT="[Text]"/>
      <dgm:spPr/>
      <dgm:t>
        <a:bodyPr/>
        <a:lstStyle/>
        <a:p>
          <a:r>
            <a:rPr lang="en-US" dirty="0"/>
            <a:t>Physical RAM</a:t>
          </a:r>
        </a:p>
      </dgm:t>
    </dgm:pt>
    <dgm:pt modelId="{9C286519-8727-4758-83E7-678D7A232BBD}" type="parTrans" cxnId="{75DE87CB-BF93-49D3-830D-3C75029BE1B4}">
      <dgm:prSet/>
      <dgm:spPr/>
      <dgm:t>
        <a:bodyPr/>
        <a:lstStyle/>
        <a:p>
          <a:endParaRPr lang="en-US"/>
        </a:p>
      </dgm:t>
    </dgm:pt>
    <dgm:pt modelId="{06B166DA-0E2E-483A-91BB-F9B3C572441F}" type="sibTrans" cxnId="{75DE87CB-BF93-49D3-830D-3C75029BE1B4}">
      <dgm:prSet/>
      <dgm:spPr/>
      <dgm:t>
        <a:bodyPr/>
        <a:lstStyle/>
        <a:p>
          <a:endParaRPr lang="en-US"/>
        </a:p>
      </dgm:t>
    </dgm:pt>
    <dgm:pt modelId="{0A3E4180-7246-40C9-9C2D-CC5151514701}">
      <dgm:prSet phldrT="[Text]"/>
      <dgm:spPr/>
      <dgm:t>
        <a:bodyPr/>
        <a:lstStyle/>
        <a:p>
          <a:r>
            <a:rPr lang="en-US"/>
            <a:t>Manages VM</a:t>
          </a:r>
          <a:endParaRPr lang="en-US" dirty="0"/>
        </a:p>
      </dgm:t>
    </dgm:pt>
    <dgm:pt modelId="{6AF1C982-80EA-4333-961D-F56172157F03}" type="parTrans" cxnId="{39D5CF0A-74E9-4453-BF92-091D208E8DD4}">
      <dgm:prSet/>
      <dgm:spPr/>
      <dgm:t>
        <a:bodyPr/>
        <a:lstStyle/>
        <a:p>
          <a:endParaRPr lang="en-US"/>
        </a:p>
      </dgm:t>
    </dgm:pt>
    <dgm:pt modelId="{469634FB-269D-4972-BD9B-8DC61BCF1168}" type="sibTrans" cxnId="{39D5CF0A-74E9-4453-BF92-091D208E8DD4}">
      <dgm:prSet/>
      <dgm:spPr/>
      <dgm:t>
        <a:bodyPr/>
        <a:lstStyle/>
        <a:p>
          <a:endParaRPr lang="en-US"/>
        </a:p>
      </dgm:t>
    </dgm:pt>
    <dgm:pt modelId="{955F81BD-A3D5-4BAD-83A0-0091E7F6A408}">
      <dgm:prSet phldrT="[Text]"/>
      <dgm:spPr/>
      <dgm:t>
        <a:bodyPr/>
        <a:lstStyle/>
        <a:p>
          <a:r>
            <a:rPr lang="en-US"/>
            <a:t>Physical Mapping</a:t>
          </a:r>
          <a:endParaRPr lang="en-US" dirty="0"/>
        </a:p>
      </dgm:t>
    </dgm:pt>
    <dgm:pt modelId="{447387A9-4122-42C9-8B38-4109D10E4877}" type="parTrans" cxnId="{817B0271-B99E-42F3-87C6-A0E6982D5CBC}">
      <dgm:prSet/>
      <dgm:spPr/>
      <dgm:t>
        <a:bodyPr/>
        <a:lstStyle/>
        <a:p>
          <a:endParaRPr lang="en-US"/>
        </a:p>
      </dgm:t>
    </dgm:pt>
    <dgm:pt modelId="{D78C8489-9172-471B-BD5E-0D600E69C7DB}" type="sibTrans" cxnId="{817B0271-B99E-42F3-87C6-A0E6982D5CBC}">
      <dgm:prSet/>
      <dgm:spPr/>
      <dgm:t>
        <a:bodyPr/>
        <a:lstStyle/>
        <a:p>
          <a:endParaRPr lang="en-US"/>
        </a:p>
      </dgm:t>
    </dgm:pt>
    <dgm:pt modelId="{E535757A-08A4-4D47-81A3-CCF54B6B1FB7}">
      <dgm:prSet phldrT="[Text]"/>
      <dgm:spPr/>
      <dgm:t>
        <a:bodyPr/>
        <a:lstStyle/>
        <a:p>
          <a:endParaRPr lang="en-US" dirty="0"/>
        </a:p>
      </dgm:t>
    </dgm:pt>
    <dgm:pt modelId="{4C996BD8-7E5B-43D0-A89F-65C69C72D3E6}" type="parTrans" cxnId="{55DE939B-437B-477D-AD6D-565525B05E9D}">
      <dgm:prSet/>
      <dgm:spPr/>
      <dgm:t>
        <a:bodyPr/>
        <a:lstStyle/>
        <a:p>
          <a:endParaRPr lang="en-US"/>
        </a:p>
      </dgm:t>
    </dgm:pt>
    <dgm:pt modelId="{93B6E5E9-E28C-4139-B9C6-4659FBDD8B10}" type="sibTrans" cxnId="{55DE939B-437B-477D-AD6D-565525B05E9D}">
      <dgm:prSet/>
      <dgm:spPr/>
      <dgm:t>
        <a:bodyPr/>
        <a:lstStyle/>
        <a:p>
          <a:endParaRPr lang="en-US"/>
        </a:p>
      </dgm:t>
    </dgm:pt>
    <dgm:pt modelId="{AF4456A5-2F9A-4706-96B0-F56F747D91D1}" type="pres">
      <dgm:prSet presAssocID="{E0B317E3-F415-43C9-AC77-5047BDE39333}" presName="Name0" presStyleCnt="0">
        <dgm:presLayoutVars>
          <dgm:dir/>
          <dgm:animLvl val="lvl"/>
          <dgm:resizeHandles val="exact"/>
        </dgm:presLayoutVars>
      </dgm:prSet>
      <dgm:spPr/>
    </dgm:pt>
    <dgm:pt modelId="{E3B8CB6C-57E5-45A0-B479-D1918D9D7B9B}" type="pres">
      <dgm:prSet presAssocID="{E0B317E3-F415-43C9-AC77-5047BDE39333}" presName="tSp" presStyleCnt="0"/>
      <dgm:spPr/>
    </dgm:pt>
    <dgm:pt modelId="{D0D8C20A-0676-4419-8268-1EEB7708E5B0}" type="pres">
      <dgm:prSet presAssocID="{E0B317E3-F415-43C9-AC77-5047BDE39333}" presName="bSp" presStyleCnt="0"/>
      <dgm:spPr/>
    </dgm:pt>
    <dgm:pt modelId="{A0F528DC-0F2F-4A16-A041-1CCCDDC0A3B3}" type="pres">
      <dgm:prSet presAssocID="{E0B317E3-F415-43C9-AC77-5047BDE39333}" presName="process" presStyleCnt="0"/>
      <dgm:spPr/>
    </dgm:pt>
    <dgm:pt modelId="{63D83F45-4D9C-408D-AE3A-BD84BFB737C8}" type="pres">
      <dgm:prSet presAssocID="{05499514-4C7A-4F22-A1FA-5F1E286695F7}" presName="composite1" presStyleCnt="0"/>
      <dgm:spPr/>
    </dgm:pt>
    <dgm:pt modelId="{54E1DA2F-9531-45F9-B7D7-63505615169F}" type="pres">
      <dgm:prSet presAssocID="{05499514-4C7A-4F22-A1FA-5F1E286695F7}" presName="dummyNode1" presStyleLbl="node1" presStyleIdx="0" presStyleCnt="6"/>
      <dgm:spPr/>
    </dgm:pt>
    <dgm:pt modelId="{B070D3E5-11DC-4BFA-8427-58DDFD80A4A1}" type="pres">
      <dgm:prSet presAssocID="{05499514-4C7A-4F22-A1FA-5F1E286695F7}" presName="childNode1" presStyleLbl="bgAcc1" presStyleIdx="0" presStyleCnt="6" custLinFactNeighborX="-36163" custLinFactNeighborY="-471">
        <dgm:presLayoutVars>
          <dgm:bulletEnabled val="1"/>
        </dgm:presLayoutVars>
      </dgm:prSet>
      <dgm:spPr/>
    </dgm:pt>
    <dgm:pt modelId="{EB82386F-EFDF-421E-BD1F-0BF921F8F2BB}" type="pres">
      <dgm:prSet presAssocID="{05499514-4C7A-4F22-A1FA-5F1E286695F7}" presName="childNode1tx" presStyleLbl="bgAcc1" presStyleIdx="0" presStyleCnt="6">
        <dgm:presLayoutVars>
          <dgm:bulletEnabled val="1"/>
        </dgm:presLayoutVars>
      </dgm:prSet>
      <dgm:spPr/>
    </dgm:pt>
    <dgm:pt modelId="{6D11BF61-EC11-4D56-9ABF-1ED9898843B3}" type="pres">
      <dgm:prSet presAssocID="{05499514-4C7A-4F22-A1FA-5F1E286695F7}" presName="parentNode1" presStyleLbl="node1" presStyleIdx="0" presStyleCnt="6" custLinFactNeighborX="-40683" custLinFactNeighborY="-1100">
        <dgm:presLayoutVars>
          <dgm:chMax val="1"/>
          <dgm:bulletEnabled val="1"/>
        </dgm:presLayoutVars>
      </dgm:prSet>
      <dgm:spPr/>
    </dgm:pt>
    <dgm:pt modelId="{AA02D7B1-6484-4228-BB37-7160FF10648A}" type="pres">
      <dgm:prSet presAssocID="{05499514-4C7A-4F22-A1FA-5F1E286695F7}" presName="connSite1" presStyleCnt="0"/>
      <dgm:spPr/>
    </dgm:pt>
    <dgm:pt modelId="{ACFCCF2D-99D8-4F29-AC0A-117D3E11B3CF}" type="pres">
      <dgm:prSet presAssocID="{AE361D1C-41A9-4B4B-92A3-2CAE952732F0}" presName="Name9" presStyleLbl="sibTrans2D1" presStyleIdx="0" presStyleCnt="5"/>
      <dgm:spPr/>
    </dgm:pt>
    <dgm:pt modelId="{A8A9D2AF-A517-4C2A-9972-2A1C0C0D423E}" type="pres">
      <dgm:prSet presAssocID="{FABF2B9A-59D9-4C3F-9BE9-DCC8F441A6E5}" presName="composite2" presStyleCnt="0"/>
      <dgm:spPr/>
    </dgm:pt>
    <dgm:pt modelId="{0FCC7C86-4F57-412F-B583-603EDF3B7F1B}" type="pres">
      <dgm:prSet presAssocID="{FABF2B9A-59D9-4C3F-9BE9-DCC8F441A6E5}" presName="dummyNode2" presStyleLbl="node1" presStyleIdx="0" presStyleCnt="6"/>
      <dgm:spPr/>
    </dgm:pt>
    <dgm:pt modelId="{37B67CAE-1E09-4B84-BD93-BFB72130F1B6}" type="pres">
      <dgm:prSet presAssocID="{FABF2B9A-59D9-4C3F-9BE9-DCC8F441A6E5}" presName="childNode2" presStyleLbl="bgAcc1" presStyleIdx="1" presStyleCnt="6" custLinFactNeighborX="-36163" custLinFactNeighborY="-471">
        <dgm:presLayoutVars>
          <dgm:bulletEnabled val="1"/>
        </dgm:presLayoutVars>
      </dgm:prSet>
      <dgm:spPr/>
    </dgm:pt>
    <dgm:pt modelId="{5F40B947-66E2-4F29-A985-228960E89079}" type="pres">
      <dgm:prSet presAssocID="{FABF2B9A-59D9-4C3F-9BE9-DCC8F441A6E5}" presName="childNode2tx" presStyleLbl="bgAcc1" presStyleIdx="1" presStyleCnt="6">
        <dgm:presLayoutVars>
          <dgm:bulletEnabled val="1"/>
        </dgm:presLayoutVars>
      </dgm:prSet>
      <dgm:spPr/>
    </dgm:pt>
    <dgm:pt modelId="{867E6909-0E6D-4C3E-AB71-34D9466D21EB}" type="pres">
      <dgm:prSet presAssocID="{FABF2B9A-59D9-4C3F-9BE9-DCC8F441A6E5}" presName="parentNode2" presStyleLbl="node1" presStyleIdx="1" presStyleCnt="6" custLinFactNeighborX="-40683" custLinFactNeighborY="-1100">
        <dgm:presLayoutVars>
          <dgm:chMax val="0"/>
          <dgm:bulletEnabled val="1"/>
        </dgm:presLayoutVars>
      </dgm:prSet>
      <dgm:spPr/>
    </dgm:pt>
    <dgm:pt modelId="{9649B253-99A4-4AB7-A032-FA8709A0B1EF}" type="pres">
      <dgm:prSet presAssocID="{FABF2B9A-59D9-4C3F-9BE9-DCC8F441A6E5}" presName="connSite2" presStyleCnt="0"/>
      <dgm:spPr/>
    </dgm:pt>
    <dgm:pt modelId="{82E81654-F09B-4989-96F1-528D54198C8B}" type="pres">
      <dgm:prSet presAssocID="{A8B5A077-ED6F-42EE-93CB-B1A1E987333C}" presName="Name18" presStyleLbl="sibTrans2D1" presStyleIdx="1" presStyleCnt="5"/>
      <dgm:spPr/>
    </dgm:pt>
    <dgm:pt modelId="{C4101D0A-1E8B-487A-92F8-1EF3C34DB745}" type="pres">
      <dgm:prSet presAssocID="{181F2C50-8DE8-4FDB-8178-F80DD89ABAF7}" presName="composite1" presStyleCnt="0"/>
      <dgm:spPr/>
    </dgm:pt>
    <dgm:pt modelId="{7F64B9AD-C370-47B4-B44C-13CF6D87DE30}" type="pres">
      <dgm:prSet presAssocID="{181F2C50-8DE8-4FDB-8178-F80DD89ABAF7}" presName="dummyNode1" presStyleLbl="node1" presStyleIdx="1" presStyleCnt="6"/>
      <dgm:spPr/>
    </dgm:pt>
    <dgm:pt modelId="{493EE20E-F389-4462-B21C-11C027477DF2}" type="pres">
      <dgm:prSet presAssocID="{181F2C50-8DE8-4FDB-8178-F80DD89ABAF7}" presName="childNode1" presStyleLbl="bgAcc1" presStyleIdx="2" presStyleCnt="6" custLinFactNeighborX="-36163" custLinFactNeighborY="-471">
        <dgm:presLayoutVars>
          <dgm:bulletEnabled val="1"/>
        </dgm:presLayoutVars>
      </dgm:prSet>
      <dgm:spPr/>
    </dgm:pt>
    <dgm:pt modelId="{3C6A1C20-9941-4DA7-BAC6-30B1A8C738BD}" type="pres">
      <dgm:prSet presAssocID="{181F2C50-8DE8-4FDB-8178-F80DD89ABAF7}" presName="childNode1tx" presStyleLbl="bgAcc1" presStyleIdx="2" presStyleCnt="6">
        <dgm:presLayoutVars>
          <dgm:bulletEnabled val="1"/>
        </dgm:presLayoutVars>
      </dgm:prSet>
      <dgm:spPr/>
    </dgm:pt>
    <dgm:pt modelId="{C06AE1B4-5913-4050-BEE1-DFC8CC667673}" type="pres">
      <dgm:prSet presAssocID="{181F2C50-8DE8-4FDB-8178-F80DD89ABAF7}" presName="parentNode1" presStyleLbl="node1" presStyleIdx="2" presStyleCnt="6" custLinFactNeighborX="-40683" custLinFactNeighborY="-1100">
        <dgm:presLayoutVars>
          <dgm:chMax val="1"/>
          <dgm:bulletEnabled val="1"/>
        </dgm:presLayoutVars>
      </dgm:prSet>
      <dgm:spPr/>
    </dgm:pt>
    <dgm:pt modelId="{F6D7898B-3CE6-4C80-9548-B18778E63AD9}" type="pres">
      <dgm:prSet presAssocID="{181F2C50-8DE8-4FDB-8178-F80DD89ABAF7}" presName="connSite1" presStyleCnt="0"/>
      <dgm:spPr/>
    </dgm:pt>
    <dgm:pt modelId="{4C44BC2F-E18D-43CA-8FF5-833508C8B162}" type="pres">
      <dgm:prSet presAssocID="{829AF796-A0F3-45E4-9607-B0FDDB4029AB}" presName="Name9" presStyleLbl="sibTrans2D1" presStyleIdx="2" presStyleCnt="5"/>
      <dgm:spPr/>
    </dgm:pt>
    <dgm:pt modelId="{DDF0E4E9-CB7B-45DA-84C5-032BCFB1EB64}" type="pres">
      <dgm:prSet presAssocID="{0947A678-321B-4CEA-895F-E4D2BF51F44E}" presName="composite2" presStyleCnt="0"/>
      <dgm:spPr/>
    </dgm:pt>
    <dgm:pt modelId="{34EE354D-3B20-4141-A163-D1DE71B058A6}" type="pres">
      <dgm:prSet presAssocID="{0947A678-321B-4CEA-895F-E4D2BF51F44E}" presName="dummyNode2" presStyleLbl="node1" presStyleIdx="2" presStyleCnt="6"/>
      <dgm:spPr/>
    </dgm:pt>
    <dgm:pt modelId="{428DF30C-2812-44A6-A587-F1801FDB5C3E}" type="pres">
      <dgm:prSet presAssocID="{0947A678-321B-4CEA-895F-E4D2BF51F44E}" presName="childNode2" presStyleLbl="bgAcc1" presStyleIdx="3" presStyleCnt="6" custLinFactNeighborX="-36163" custLinFactNeighborY="-471">
        <dgm:presLayoutVars>
          <dgm:bulletEnabled val="1"/>
        </dgm:presLayoutVars>
      </dgm:prSet>
      <dgm:spPr/>
    </dgm:pt>
    <dgm:pt modelId="{A7EC493F-2928-4ADA-913E-3B9A619C2BD6}" type="pres">
      <dgm:prSet presAssocID="{0947A678-321B-4CEA-895F-E4D2BF51F44E}" presName="childNode2tx" presStyleLbl="bgAcc1" presStyleIdx="3" presStyleCnt="6">
        <dgm:presLayoutVars>
          <dgm:bulletEnabled val="1"/>
        </dgm:presLayoutVars>
      </dgm:prSet>
      <dgm:spPr/>
    </dgm:pt>
    <dgm:pt modelId="{C31D657B-C764-42E7-8141-6470C7A60388}" type="pres">
      <dgm:prSet presAssocID="{0947A678-321B-4CEA-895F-E4D2BF51F44E}" presName="parentNode2" presStyleLbl="node1" presStyleIdx="3" presStyleCnt="6" custLinFactNeighborX="-40683" custLinFactNeighborY="-1100">
        <dgm:presLayoutVars>
          <dgm:chMax val="0"/>
          <dgm:bulletEnabled val="1"/>
        </dgm:presLayoutVars>
      </dgm:prSet>
      <dgm:spPr/>
    </dgm:pt>
    <dgm:pt modelId="{D844426C-AF22-4FC0-B545-F3F170030C29}" type="pres">
      <dgm:prSet presAssocID="{0947A678-321B-4CEA-895F-E4D2BF51F44E}" presName="connSite2" presStyleCnt="0"/>
      <dgm:spPr/>
    </dgm:pt>
    <dgm:pt modelId="{2169BD2C-9F2F-44C6-A04F-2397178A34F0}" type="pres">
      <dgm:prSet presAssocID="{790F3FF7-5345-4FD9-9EDD-FA4A12ACDEDA}" presName="Name18" presStyleLbl="sibTrans2D1" presStyleIdx="3" presStyleCnt="5"/>
      <dgm:spPr/>
    </dgm:pt>
    <dgm:pt modelId="{2AD9A58D-602B-4FB3-9433-8636F375921A}" type="pres">
      <dgm:prSet presAssocID="{15F9A984-FC36-4823-B1A4-5E5ACAAF4B57}" presName="composite1" presStyleCnt="0"/>
      <dgm:spPr/>
    </dgm:pt>
    <dgm:pt modelId="{FC4E1F0A-70B4-42E1-966D-0C713AE58322}" type="pres">
      <dgm:prSet presAssocID="{15F9A984-FC36-4823-B1A4-5E5ACAAF4B57}" presName="dummyNode1" presStyleLbl="node1" presStyleIdx="3" presStyleCnt="6"/>
      <dgm:spPr/>
    </dgm:pt>
    <dgm:pt modelId="{23CDCA97-730A-44D2-AA1F-D9BEF732737B}" type="pres">
      <dgm:prSet presAssocID="{15F9A984-FC36-4823-B1A4-5E5ACAAF4B57}" presName="childNode1" presStyleLbl="bgAcc1" presStyleIdx="4" presStyleCnt="6" custLinFactNeighborX="-36163" custLinFactNeighborY="-471">
        <dgm:presLayoutVars>
          <dgm:bulletEnabled val="1"/>
        </dgm:presLayoutVars>
      </dgm:prSet>
      <dgm:spPr/>
    </dgm:pt>
    <dgm:pt modelId="{9479D433-1108-492A-959E-F9C2D8B4F442}" type="pres">
      <dgm:prSet presAssocID="{15F9A984-FC36-4823-B1A4-5E5ACAAF4B57}" presName="childNode1tx" presStyleLbl="bgAcc1" presStyleIdx="4" presStyleCnt="6">
        <dgm:presLayoutVars>
          <dgm:bulletEnabled val="1"/>
        </dgm:presLayoutVars>
      </dgm:prSet>
      <dgm:spPr/>
    </dgm:pt>
    <dgm:pt modelId="{5E48290E-FA40-4946-BA81-41C7BCDF08E2}" type="pres">
      <dgm:prSet presAssocID="{15F9A984-FC36-4823-B1A4-5E5ACAAF4B57}" presName="parentNode1" presStyleLbl="node1" presStyleIdx="4" presStyleCnt="6" custLinFactNeighborX="-40683" custLinFactNeighborY="-1100">
        <dgm:presLayoutVars>
          <dgm:chMax val="1"/>
          <dgm:bulletEnabled val="1"/>
        </dgm:presLayoutVars>
      </dgm:prSet>
      <dgm:spPr/>
    </dgm:pt>
    <dgm:pt modelId="{4737F36B-C3DD-4B0B-B323-61935DBCE474}" type="pres">
      <dgm:prSet presAssocID="{15F9A984-FC36-4823-B1A4-5E5ACAAF4B57}" presName="connSite1" presStyleCnt="0"/>
      <dgm:spPr/>
    </dgm:pt>
    <dgm:pt modelId="{D238158F-F769-4D83-B904-A2EA0E0901BA}" type="pres">
      <dgm:prSet presAssocID="{CBBA3C9C-D744-49B7-B854-A88AD9823C28}" presName="Name9" presStyleLbl="sibTrans2D1" presStyleIdx="4" presStyleCnt="5"/>
      <dgm:spPr/>
    </dgm:pt>
    <dgm:pt modelId="{6A2E9F6B-0D33-4F29-A0D8-2CEC995FA094}" type="pres">
      <dgm:prSet presAssocID="{5FA6C5D4-1391-47F4-AC61-7E486CCE4764}" presName="composite2" presStyleCnt="0"/>
      <dgm:spPr/>
    </dgm:pt>
    <dgm:pt modelId="{A620056D-1963-4153-9902-5863B28174D7}" type="pres">
      <dgm:prSet presAssocID="{5FA6C5D4-1391-47F4-AC61-7E486CCE4764}" presName="dummyNode2" presStyleLbl="node1" presStyleIdx="4" presStyleCnt="6"/>
      <dgm:spPr/>
    </dgm:pt>
    <dgm:pt modelId="{767F90A0-C8D6-4C34-A0C4-C5D335D813F4}" type="pres">
      <dgm:prSet presAssocID="{5FA6C5D4-1391-47F4-AC61-7E486CCE4764}" presName="childNode2" presStyleLbl="bgAcc1" presStyleIdx="5" presStyleCnt="6" custLinFactNeighborX="-36163" custLinFactNeighborY="-471">
        <dgm:presLayoutVars>
          <dgm:bulletEnabled val="1"/>
        </dgm:presLayoutVars>
      </dgm:prSet>
      <dgm:spPr/>
    </dgm:pt>
    <dgm:pt modelId="{E223F31F-28A8-41B1-86E0-D7D47E298A12}" type="pres">
      <dgm:prSet presAssocID="{5FA6C5D4-1391-47F4-AC61-7E486CCE4764}" presName="childNode2tx" presStyleLbl="bgAcc1" presStyleIdx="5" presStyleCnt="6">
        <dgm:presLayoutVars>
          <dgm:bulletEnabled val="1"/>
        </dgm:presLayoutVars>
      </dgm:prSet>
      <dgm:spPr/>
    </dgm:pt>
    <dgm:pt modelId="{98B07B76-E9AD-42A5-932D-7277436DB875}" type="pres">
      <dgm:prSet presAssocID="{5FA6C5D4-1391-47F4-AC61-7E486CCE4764}" presName="parentNode2" presStyleLbl="node1" presStyleIdx="5" presStyleCnt="6" custLinFactNeighborX="-40683" custLinFactNeighborY="-1100">
        <dgm:presLayoutVars>
          <dgm:chMax val="0"/>
          <dgm:bulletEnabled val="1"/>
        </dgm:presLayoutVars>
      </dgm:prSet>
      <dgm:spPr/>
    </dgm:pt>
    <dgm:pt modelId="{B5BD5957-9BC4-4BDE-886E-5916B3FE0044}" type="pres">
      <dgm:prSet presAssocID="{5FA6C5D4-1391-47F4-AC61-7E486CCE4764}" presName="connSite2" presStyleCnt="0"/>
      <dgm:spPr/>
    </dgm:pt>
  </dgm:ptLst>
  <dgm:cxnLst>
    <dgm:cxn modelId="{E8D34809-898F-427F-9EBC-68F0462D5193}" type="presOf" srcId="{E535757A-08A4-4D47-81A3-CCF54B6B1FB7}" destId="{37B67CAE-1E09-4B84-BD93-BFB72130F1B6}" srcOrd="0" destOrd="0" presId="urn:microsoft.com/office/officeart/2005/8/layout/hProcess4"/>
    <dgm:cxn modelId="{39D5CF0A-74E9-4453-BF92-091D208E8DD4}" srcId="{15F9A984-FC36-4823-B1A4-5E5ACAAF4B57}" destId="{0A3E4180-7246-40C9-9C2D-CC5151514701}" srcOrd="0" destOrd="0" parTransId="{6AF1C982-80EA-4333-961D-F56172157F03}" sibTransId="{469634FB-269D-4972-BD9B-8DC61BCF1168}"/>
    <dgm:cxn modelId="{0FA6A614-5FB5-4E49-AFE8-0748D870369D}" type="presOf" srcId="{5FA6C5D4-1391-47F4-AC61-7E486CCE4764}" destId="{98B07B76-E9AD-42A5-932D-7277436DB875}" srcOrd="0" destOrd="0" presId="urn:microsoft.com/office/officeart/2005/8/layout/hProcess4"/>
    <dgm:cxn modelId="{B238A916-AB1E-4FFD-A307-357AE7D271B9}" type="presOf" srcId="{0A3E4180-7246-40C9-9C2D-CC5151514701}" destId="{23CDCA97-730A-44D2-AA1F-D9BEF732737B}" srcOrd="0" destOrd="0" presId="urn:microsoft.com/office/officeart/2005/8/layout/hProcess4"/>
    <dgm:cxn modelId="{F5C4F818-5708-4697-BE34-C8F0EF0846E1}" srcId="{E0B317E3-F415-43C9-AC77-5047BDE39333}" destId="{181F2C50-8DE8-4FDB-8178-F80DD89ABAF7}" srcOrd="2" destOrd="0" parTransId="{2B64D332-7FA7-48CE-9070-DCCC60308915}" sibTransId="{829AF796-A0F3-45E4-9607-B0FDDB4029AB}"/>
    <dgm:cxn modelId="{CFFFF91A-17ED-43BA-9D7B-DBF2B55DC6B3}" type="presOf" srcId="{FABF2B9A-59D9-4C3F-9BE9-DCC8F441A6E5}" destId="{867E6909-0E6D-4C3E-AB71-34D9466D21EB}" srcOrd="0" destOrd="0" presId="urn:microsoft.com/office/officeart/2005/8/layout/hProcess4"/>
    <dgm:cxn modelId="{ADFE972C-13ED-43CC-B00B-FC4DD5247F43}" type="presOf" srcId="{05499514-4C7A-4F22-A1FA-5F1E286695F7}" destId="{6D11BF61-EC11-4D56-9ABF-1ED9898843B3}" srcOrd="0" destOrd="0" presId="urn:microsoft.com/office/officeart/2005/8/layout/hProcess4"/>
    <dgm:cxn modelId="{5EB46763-7D05-46A5-8E06-D95344FC0F74}" type="presOf" srcId="{CBBA3C9C-D744-49B7-B854-A88AD9823C28}" destId="{D238158F-F769-4D83-B904-A2EA0E0901BA}" srcOrd="0" destOrd="0" presId="urn:microsoft.com/office/officeart/2005/8/layout/hProcess4"/>
    <dgm:cxn modelId="{3DA3F563-5B5E-4CE2-9F93-8067FE0A31C0}" srcId="{E0B317E3-F415-43C9-AC77-5047BDE39333}" destId="{05499514-4C7A-4F22-A1FA-5F1E286695F7}" srcOrd="0" destOrd="0" parTransId="{134E541F-E0B3-421B-8CF9-A21B5B9C616C}" sibTransId="{AE361D1C-41A9-4B4B-92A3-2CAE952732F0}"/>
    <dgm:cxn modelId="{0059BA6B-E755-403A-B70B-6828A2E8DE85}" srcId="{E0B317E3-F415-43C9-AC77-5047BDE39333}" destId="{15F9A984-FC36-4823-B1A4-5E5ACAAF4B57}" srcOrd="4" destOrd="0" parTransId="{C04E2E3B-3735-40E0-84E7-EC5E017C4DC3}" sibTransId="{CBBA3C9C-D744-49B7-B854-A88AD9823C28}"/>
    <dgm:cxn modelId="{817B0271-B99E-42F3-87C6-A0E6982D5CBC}" srcId="{0A3E4180-7246-40C9-9C2D-CC5151514701}" destId="{955F81BD-A3D5-4BAD-83A0-0091E7F6A408}" srcOrd="0" destOrd="0" parTransId="{447387A9-4122-42C9-8B38-4109D10E4877}" sibTransId="{D78C8489-9172-471B-BD5E-0D600E69C7DB}"/>
    <dgm:cxn modelId="{A4933574-BD26-48AB-A721-9A799D4F8FE8}" type="presOf" srcId="{15F9A984-FC36-4823-B1A4-5E5ACAAF4B57}" destId="{5E48290E-FA40-4946-BA81-41C7BCDF08E2}" srcOrd="0" destOrd="0" presId="urn:microsoft.com/office/officeart/2005/8/layout/hProcess4"/>
    <dgm:cxn modelId="{41A2E555-51D2-45EF-BA6C-0A6E911BD3C8}" type="presOf" srcId="{181F2C50-8DE8-4FDB-8178-F80DD89ABAF7}" destId="{C06AE1B4-5913-4050-BEE1-DFC8CC667673}" srcOrd="0" destOrd="0" presId="urn:microsoft.com/office/officeart/2005/8/layout/hProcess4"/>
    <dgm:cxn modelId="{99B1D077-54C3-40EF-AEE3-B561AACD2AC4}" type="presOf" srcId="{1DD823B8-65C0-46CE-BCCC-AF2364A3FBB2}" destId="{5F40B947-66E2-4F29-A985-228960E89079}" srcOrd="1" destOrd="1" presId="urn:microsoft.com/office/officeart/2005/8/layout/hProcess4"/>
    <dgm:cxn modelId="{19557E89-DD9C-490F-9740-C77F7A3222F3}" type="presOf" srcId="{A8B5A077-ED6F-42EE-93CB-B1A1E987333C}" destId="{82E81654-F09B-4989-96F1-528D54198C8B}" srcOrd="0" destOrd="0" presId="urn:microsoft.com/office/officeart/2005/8/layout/hProcess4"/>
    <dgm:cxn modelId="{52D32D8B-3CF4-4808-8F99-AA218ADDF55B}" type="presOf" srcId="{0947A678-321B-4CEA-895F-E4D2BF51F44E}" destId="{C31D657B-C764-42E7-8141-6470C7A60388}" srcOrd="0" destOrd="0" presId="urn:microsoft.com/office/officeart/2005/8/layout/hProcess4"/>
    <dgm:cxn modelId="{7DED068C-EDC7-4D76-8D75-4730E538DC6A}" srcId="{E0B317E3-F415-43C9-AC77-5047BDE39333}" destId="{0947A678-321B-4CEA-895F-E4D2BF51F44E}" srcOrd="3" destOrd="0" parTransId="{645A5ACD-AC4F-45FA-BA64-797C65B92C86}" sibTransId="{790F3FF7-5345-4FD9-9EDD-FA4A12ACDEDA}"/>
    <dgm:cxn modelId="{3C2DD991-E816-430A-BAC9-672156FB9920}" type="presOf" srcId="{E0B317E3-F415-43C9-AC77-5047BDE39333}" destId="{AF4456A5-2F9A-4706-96B0-F56F747D91D1}" srcOrd="0" destOrd="0" presId="urn:microsoft.com/office/officeart/2005/8/layout/hProcess4"/>
    <dgm:cxn modelId="{EBD0F794-A546-455F-B950-B34A0858DED2}" type="presOf" srcId="{790F3FF7-5345-4FD9-9EDD-FA4A12ACDEDA}" destId="{2169BD2C-9F2F-44C6-A04F-2397178A34F0}" srcOrd="0" destOrd="0" presId="urn:microsoft.com/office/officeart/2005/8/layout/hProcess4"/>
    <dgm:cxn modelId="{55DE939B-437B-477D-AD6D-565525B05E9D}" srcId="{FABF2B9A-59D9-4C3F-9BE9-DCC8F441A6E5}" destId="{E535757A-08A4-4D47-81A3-CCF54B6B1FB7}" srcOrd="0" destOrd="0" parTransId="{4C996BD8-7E5B-43D0-A89F-65C69C72D3E6}" sibTransId="{93B6E5E9-E28C-4139-B9C6-4659FBDD8B10}"/>
    <dgm:cxn modelId="{99E712A2-8EAF-49CE-A152-CB83AFCD196C}" type="presOf" srcId="{0A3E4180-7246-40C9-9C2D-CC5151514701}" destId="{9479D433-1108-492A-959E-F9C2D8B4F442}" srcOrd="1" destOrd="0" presId="urn:microsoft.com/office/officeart/2005/8/layout/hProcess4"/>
    <dgm:cxn modelId="{55CCADA3-F2E4-496A-8FF7-7F4019A6CAA1}" srcId="{E0B317E3-F415-43C9-AC77-5047BDE39333}" destId="{FABF2B9A-59D9-4C3F-9BE9-DCC8F441A6E5}" srcOrd="1" destOrd="0" parTransId="{ACE197D0-5EC7-4046-9C67-33E10FAC79E7}" sibTransId="{A8B5A077-ED6F-42EE-93CB-B1A1E987333C}"/>
    <dgm:cxn modelId="{D4E020A5-A8E6-4E2F-BE86-20657C4D8898}" type="presOf" srcId="{955F81BD-A3D5-4BAD-83A0-0091E7F6A408}" destId="{23CDCA97-730A-44D2-AA1F-D9BEF732737B}" srcOrd="0" destOrd="1" presId="urn:microsoft.com/office/officeart/2005/8/layout/hProcess4"/>
    <dgm:cxn modelId="{EB3B13B0-B1F0-449B-80A5-894E1A6587F7}" type="presOf" srcId="{829AF796-A0F3-45E4-9607-B0FDDB4029AB}" destId="{4C44BC2F-E18D-43CA-8FF5-833508C8B162}" srcOrd="0" destOrd="0" presId="urn:microsoft.com/office/officeart/2005/8/layout/hProcess4"/>
    <dgm:cxn modelId="{42EDAAC2-4E36-41C9-861D-FA1C36B2EEA6}" type="presOf" srcId="{AE361D1C-41A9-4B4B-92A3-2CAE952732F0}" destId="{ACFCCF2D-99D8-4F29-AC0A-117D3E11B3CF}" srcOrd="0" destOrd="0" presId="urn:microsoft.com/office/officeart/2005/8/layout/hProcess4"/>
    <dgm:cxn modelId="{C6D63CCA-0BA5-4E26-93DC-F434709A89C9}" srcId="{FABF2B9A-59D9-4C3F-9BE9-DCC8F441A6E5}" destId="{1DD823B8-65C0-46CE-BCCC-AF2364A3FBB2}" srcOrd="1" destOrd="0" parTransId="{76F67F6A-ACBD-4C28-B759-72FF0BA851B8}" sibTransId="{880E780E-14A5-429F-BEBE-D987E1267B35}"/>
    <dgm:cxn modelId="{75DE87CB-BF93-49D3-830D-3C75029BE1B4}" srcId="{E0B317E3-F415-43C9-AC77-5047BDE39333}" destId="{5FA6C5D4-1391-47F4-AC61-7E486CCE4764}" srcOrd="5" destOrd="0" parTransId="{9C286519-8727-4758-83E7-678D7A232BBD}" sibTransId="{06B166DA-0E2E-483A-91BB-F9B3C572441F}"/>
    <dgm:cxn modelId="{FF9C0BCC-0923-47C5-8888-12AA73872967}" type="presOf" srcId="{955F81BD-A3D5-4BAD-83A0-0091E7F6A408}" destId="{9479D433-1108-492A-959E-F9C2D8B4F442}" srcOrd="1" destOrd="1" presId="urn:microsoft.com/office/officeart/2005/8/layout/hProcess4"/>
    <dgm:cxn modelId="{DB5010CE-71DB-49B2-8595-AFB4FE86AB41}" type="presOf" srcId="{1DD823B8-65C0-46CE-BCCC-AF2364A3FBB2}" destId="{37B67CAE-1E09-4B84-BD93-BFB72130F1B6}" srcOrd="0" destOrd="1" presId="urn:microsoft.com/office/officeart/2005/8/layout/hProcess4"/>
    <dgm:cxn modelId="{A9905BF6-8C2E-49DB-976B-228A9C00B4A9}" type="presOf" srcId="{E535757A-08A4-4D47-81A3-CCF54B6B1FB7}" destId="{5F40B947-66E2-4F29-A985-228960E89079}" srcOrd="1" destOrd="0" presId="urn:microsoft.com/office/officeart/2005/8/layout/hProcess4"/>
    <dgm:cxn modelId="{A02EE3A5-CDFA-43D6-B4C8-2229511C6EDB}" type="presParOf" srcId="{AF4456A5-2F9A-4706-96B0-F56F747D91D1}" destId="{E3B8CB6C-57E5-45A0-B479-D1918D9D7B9B}" srcOrd="0" destOrd="0" presId="urn:microsoft.com/office/officeart/2005/8/layout/hProcess4"/>
    <dgm:cxn modelId="{E9961CB0-7D1F-4220-9576-DC60E9FAEC27}" type="presParOf" srcId="{AF4456A5-2F9A-4706-96B0-F56F747D91D1}" destId="{D0D8C20A-0676-4419-8268-1EEB7708E5B0}" srcOrd="1" destOrd="0" presId="urn:microsoft.com/office/officeart/2005/8/layout/hProcess4"/>
    <dgm:cxn modelId="{C4E51F81-4CF0-4A23-9F59-624E5588CCA0}" type="presParOf" srcId="{AF4456A5-2F9A-4706-96B0-F56F747D91D1}" destId="{A0F528DC-0F2F-4A16-A041-1CCCDDC0A3B3}" srcOrd="2" destOrd="0" presId="urn:microsoft.com/office/officeart/2005/8/layout/hProcess4"/>
    <dgm:cxn modelId="{29D49261-CD02-4FE4-9206-C086E0FD915F}" type="presParOf" srcId="{A0F528DC-0F2F-4A16-A041-1CCCDDC0A3B3}" destId="{63D83F45-4D9C-408D-AE3A-BD84BFB737C8}" srcOrd="0" destOrd="0" presId="urn:microsoft.com/office/officeart/2005/8/layout/hProcess4"/>
    <dgm:cxn modelId="{E7BF7676-B561-49BD-A92B-6271F2A30AF0}" type="presParOf" srcId="{63D83F45-4D9C-408D-AE3A-BD84BFB737C8}" destId="{54E1DA2F-9531-45F9-B7D7-63505615169F}" srcOrd="0" destOrd="0" presId="urn:microsoft.com/office/officeart/2005/8/layout/hProcess4"/>
    <dgm:cxn modelId="{FB8F4C47-E625-4ADD-AEF5-A7A328129182}" type="presParOf" srcId="{63D83F45-4D9C-408D-AE3A-BD84BFB737C8}" destId="{B070D3E5-11DC-4BFA-8427-58DDFD80A4A1}" srcOrd="1" destOrd="0" presId="urn:microsoft.com/office/officeart/2005/8/layout/hProcess4"/>
    <dgm:cxn modelId="{66C10324-1402-4713-A555-23140A99A71E}" type="presParOf" srcId="{63D83F45-4D9C-408D-AE3A-BD84BFB737C8}" destId="{EB82386F-EFDF-421E-BD1F-0BF921F8F2BB}" srcOrd="2" destOrd="0" presId="urn:microsoft.com/office/officeart/2005/8/layout/hProcess4"/>
    <dgm:cxn modelId="{50ACF588-56F5-45D1-AC08-501CE11683FB}" type="presParOf" srcId="{63D83F45-4D9C-408D-AE3A-BD84BFB737C8}" destId="{6D11BF61-EC11-4D56-9ABF-1ED9898843B3}" srcOrd="3" destOrd="0" presId="urn:microsoft.com/office/officeart/2005/8/layout/hProcess4"/>
    <dgm:cxn modelId="{E2B23FB6-8113-4268-8BE6-CD6F20C95B16}" type="presParOf" srcId="{63D83F45-4D9C-408D-AE3A-BD84BFB737C8}" destId="{AA02D7B1-6484-4228-BB37-7160FF10648A}" srcOrd="4" destOrd="0" presId="urn:microsoft.com/office/officeart/2005/8/layout/hProcess4"/>
    <dgm:cxn modelId="{3B8E1D7E-4E7E-433F-A572-F94EAB42AA6B}" type="presParOf" srcId="{A0F528DC-0F2F-4A16-A041-1CCCDDC0A3B3}" destId="{ACFCCF2D-99D8-4F29-AC0A-117D3E11B3CF}" srcOrd="1" destOrd="0" presId="urn:microsoft.com/office/officeart/2005/8/layout/hProcess4"/>
    <dgm:cxn modelId="{FD77DEE1-04DB-4A0E-B586-6E2508F480E8}" type="presParOf" srcId="{A0F528DC-0F2F-4A16-A041-1CCCDDC0A3B3}" destId="{A8A9D2AF-A517-4C2A-9972-2A1C0C0D423E}" srcOrd="2" destOrd="0" presId="urn:microsoft.com/office/officeart/2005/8/layout/hProcess4"/>
    <dgm:cxn modelId="{354A28D3-7C4D-4283-BECE-F4D2903858CC}" type="presParOf" srcId="{A8A9D2AF-A517-4C2A-9972-2A1C0C0D423E}" destId="{0FCC7C86-4F57-412F-B583-603EDF3B7F1B}" srcOrd="0" destOrd="0" presId="urn:microsoft.com/office/officeart/2005/8/layout/hProcess4"/>
    <dgm:cxn modelId="{B894A019-95A5-4967-BC12-2954531A64AB}" type="presParOf" srcId="{A8A9D2AF-A517-4C2A-9972-2A1C0C0D423E}" destId="{37B67CAE-1E09-4B84-BD93-BFB72130F1B6}" srcOrd="1" destOrd="0" presId="urn:microsoft.com/office/officeart/2005/8/layout/hProcess4"/>
    <dgm:cxn modelId="{07B8B008-F9E9-4F03-B794-E0B8249EFFB9}" type="presParOf" srcId="{A8A9D2AF-A517-4C2A-9972-2A1C0C0D423E}" destId="{5F40B947-66E2-4F29-A985-228960E89079}" srcOrd="2" destOrd="0" presId="urn:microsoft.com/office/officeart/2005/8/layout/hProcess4"/>
    <dgm:cxn modelId="{9BDD8385-0C1F-4467-A8AE-BC644B44C212}" type="presParOf" srcId="{A8A9D2AF-A517-4C2A-9972-2A1C0C0D423E}" destId="{867E6909-0E6D-4C3E-AB71-34D9466D21EB}" srcOrd="3" destOrd="0" presId="urn:microsoft.com/office/officeart/2005/8/layout/hProcess4"/>
    <dgm:cxn modelId="{4C7F1097-B52B-4FF6-BA7E-AC5791EAB0F1}" type="presParOf" srcId="{A8A9D2AF-A517-4C2A-9972-2A1C0C0D423E}" destId="{9649B253-99A4-4AB7-A032-FA8709A0B1EF}" srcOrd="4" destOrd="0" presId="urn:microsoft.com/office/officeart/2005/8/layout/hProcess4"/>
    <dgm:cxn modelId="{DAF8B386-2A4F-4898-89B4-E14E9BF769C7}" type="presParOf" srcId="{A0F528DC-0F2F-4A16-A041-1CCCDDC0A3B3}" destId="{82E81654-F09B-4989-96F1-528D54198C8B}" srcOrd="3" destOrd="0" presId="urn:microsoft.com/office/officeart/2005/8/layout/hProcess4"/>
    <dgm:cxn modelId="{C7E50FD0-BDF1-404E-9429-12F240EB84FF}" type="presParOf" srcId="{A0F528DC-0F2F-4A16-A041-1CCCDDC0A3B3}" destId="{C4101D0A-1E8B-487A-92F8-1EF3C34DB745}" srcOrd="4" destOrd="0" presId="urn:microsoft.com/office/officeart/2005/8/layout/hProcess4"/>
    <dgm:cxn modelId="{01FFCF49-1B52-4CA9-B22E-1CC84CC9C20F}" type="presParOf" srcId="{C4101D0A-1E8B-487A-92F8-1EF3C34DB745}" destId="{7F64B9AD-C370-47B4-B44C-13CF6D87DE30}" srcOrd="0" destOrd="0" presId="urn:microsoft.com/office/officeart/2005/8/layout/hProcess4"/>
    <dgm:cxn modelId="{20686BC6-58F8-4DBC-915C-A49C1B709BF8}" type="presParOf" srcId="{C4101D0A-1E8B-487A-92F8-1EF3C34DB745}" destId="{493EE20E-F389-4462-B21C-11C027477DF2}" srcOrd="1" destOrd="0" presId="urn:microsoft.com/office/officeart/2005/8/layout/hProcess4"/>
    <dgm:cxn modelId="{11765FF5-24AE-4660-A394-2623453E51AD}" type="presParOf" srcId="{C4101D0A-1E8B-487A-92F8-1EF3C34DB745}" destId="{3C6A1C20-9941-4DA7-BAC6-30B1A8C738BD}" srcOrd="2" destOrd="0" presId="urn:microsoft.com/office/officeart/2005/8/layout/hProcess4"/>
    <dgm:cxn modelId="{18601A74-5A3F-4851-88DC-023B7FA2D5B2}" type="presParOf" srcId="{C4101D0A-1E8B-487A-92F8-1EF3C34DB745}" destId="{C06AE1B4-5913-4050-BEE1-DFC8CC667673}" srcOrd="3" destOrd="0" presId="urn:microsoft.com/office/officeart/2005/8/layout/hProcess4"/>
    <dgm:cxn modelId="{D9A283DC-8CA0-4DFB-9B07-4CF3755A8AF9}" type="presParOf" srcId="{C4101D0A-1E8B-487A-92F8-1EF3C34DB745}" destId="{F6D7898B-3CE6-4C80-9548-B18778E63AD9}" srcOrd="4" destOrd="0" presId="urn:microsoft.com/office/officeart/2005/8/layout/hProcess4"/>
    <dgm:cxn modelId="{C42D120E-1E05-4853-B408-5A6D60B2C484}" type="presParOf" srcId="{A0F528DC-0F2F-4A16-A041-1CCCDDC0A3B3}" destId="{4C44BC2F-E18D-43CA-8FF5-833508C8B162}" srcOrd="5" destOrd="0" presId="urn:microsoft.com/office/officeart/2005/8/layout/hProcess4"/>
    <dgm:cxn modelId="{6B1FFF68-9DBA-4B24-AAB4-D6C6B23BF321}" type="presParOf" srcId="{A0F528DC-0F2F-4A16-A041-1CCCDDC0A3B3}" destId="{DDF0E4E9-CB7B-45DA-84C5-032BCFB1EB64}" srcOrd="6" destOrd="0" presId="urn:microsoft.com/office/officeart/2005/8/layout/hProcess4"/>
    <dgm:cxn modelId="{1118EE87-44C6-4B99-A664-89B880F80BBD}" type="presParOf" srcId="{DDF0E4E9-CB7B-45DA-84C5-032BCFB1EB64}" destId="{34EE354D-3B20-4141-A163-D1DE71B058A6}" srcOrd="0" destOrd="0" presId="urn:microsoft.com/office/officeart/2005/8/layout/hProcess4"/>
    <dgm:cxn modelId="{A5F0CE65-A9CB-4386-9D22-F522BBB3CAB9}" type="presParOf" srcId="{DDF0E4E9-CB7B-45DA-84C5-032BCFB1EB64}" destId="{428DF30C-2812-44A6-A587-F1801FDB5C3E}" srcOrd="1" destOrd="0" presId="urn:microsoft.com/office/officeart/2005/8/layout/hProcess4"/>
    <dgm:cxn modelId="{BBC6F1B3-216F-499C-8CF5-7B31492EB59D}" type="presParOf" srcId="{DDF0E4E9-CB7B-45DA-84C5-032BCFB1EB64}" destId="{A7EC493F-2928-4ADA-913E-3B9A619C2BD6}" srcOrd="2" destOrd="0" presId="urn:microsoft.com/office/officeart/2005/8/layout/hProcess4"/>
    <dgm:cxn modelId="{F7C95707-4C22-45E3-A2E5-09C0174F57B9}" type="presParOf" srcId="{DDF0E4E9-CB7B-45DA-84C5-032BCFB1EB64}" destId="{C31D657B-C764-42E7-8141-6470C7A60388}" srcOrd="3" destOrd="0" presId="urn:microsoft.com/office/officeart/2005/8/layout/hProcess4"/>
    <dgm:cxn modelId="{798DA946-FED0-4C24-AF3F-B04F3A86869C}" type="presParOf" srcId="{DDF0E4E9-CB7B-45DA-84C5-032BCFB1EB64}" destId="{D844426C-AF22-4FC0-B545-F3F170030C29}" srcOrd="4" destOrd="0" presId="urn:microsoft.com/office/officeart/2005/8/layout/hProcess4"/>
    <dgm:cxn modelId="{961F5C15-089F-4D54-A8B3-20E7E813A4CF}" type="presParOf" srcId="{A0F528DC-0F2F-4A16-A041-1CCCDDC0A3B3}" destId="{2169BD2C-9F2F-44C6-A04F-2397178A34F0}" srcOrd="7" destOrd="0" presId="urn:microsoft.com/office/officeart/2005/8/layout/hProcess4"/>
    <dgm:cxn modelId="{C32E7DBC-BBCA-4A3F-A1B0-1373E5A9B1DF}" type="presParOf" srcId="{A0F528DC-0F2F-4A16-A041-1CCCDDC0A3B3}" destId="{2AD9A58D-602B-4FB3-9433-8636F375921A}" srcOrd="8" destOrd="0" presId="urn:microsoft.com/office/officeart/2005/8/layout/hProcess4"/>
    <dgm:cxn modelId="{BE601A84-216F-4CF0-B1E7-A69BFC8C6989}" type="presParOf" srcId="{2AD9A58D-602B-4FB3-9433-8636F375921A}" destId="{FC4E1F0A-70B4-42E1-966D-0C713AE58322}" srcOrd="0" destOrd="0" presId="urn:microsoft.com/office/officeart/2005/8/layout/hProcess4"/>
    <dgm:cxn modelId="{6BFCDFD5-5AA5-44D9-A4B4-263DBB56E193}" type="presParOf" srcId="{2AD9A58D-602B-4FB3-9433-8636F375921A}" destId="{23CDCA97-730A-44D2-AA1F-D9BEF732737B}" srcOrd="1" destOrd="0" presId="urn:microsoft.com/office/officeart/2005/8/layout/hProcess4"/>
    <dgm:cxn modelId="{FA652B4A-B096-40A3-A8CC-3A23DDC37EE0}" type="presParOf" srcId="{2AD9A58D-602B-4FB3-9433-8636F375921A}" destId="{9479D433-1108-492A-959E-F9C2D8B4F442}" srcOrd="2" destOrd="0" presId="urn:microsoft.com/office/officeart/2005/8/layout/hProcess4"/>
    <dgm:cxn modelId="{1974B377-107F-4C33-8948-C2A1066FD35D}" type="presParOf" srcId="{2AD9A58D-602B-4FB3-9433-8636F375921A}" destId="{5E48290E-FA40-4946-BA81-41C7BCDF08E2}" srcOrd="3" destOrd="0" presId="urn:microsoft.com/office/officeart/2005/8/layout/hProcess4"/>
    <dgm:cxn modelId="{33E675C3-F2AC-408E-95C7-FF8FDBFA0393}" type="presParOf" srcId="{2AD9A58D-602B-4FB3-9433-8636F375921A}" destId="{4737F36B-C3DD-4B0B-B323-61935DBCE474}" srcOrd="4" destOrd="0" presId="urn:microsoft.com/office/officeart/2005/8/layout/hProcess4"/>
    <dgm:cxn modelId="{2A2343C2-CEB8-435D-B1DC-5A99741767DB}" type="presParOf" srcId="{A0F528DC-0F2F-4A16-A041-1CCCDDC0A3B3}" destId="{D238158F-F769-4D83-B904-A2EA0E0901BA}" srcOrd="9" destOrd="0" presId="urn:microsoft.com/office/officeart/2005/8/layout/hProcess4"/>
    <dgm:cxn modelId="{7871D05B-3709-4AE7-A49D-B46E5DAC22D1}" type="presParOf" srcId="{A0F528DC-0F2F-4A16-A041-1CCCDDC0A3B3}" destId="{6A2E9F6B-0D33-4F29-A0D8-2CEC995FA094}" srcOrd="10" destOrd="0" presId="urn:microsoft.com/office/officeart/2005/8/layout/hProcess4"/>
    <dgm:cxn modelId="{A7B5C897-206B-4E1B-A9FB-9ABF444BC648}" type="presParOf" srcId="{6A2E9F6B-0D33-4F29-A0D8-2CEC995FA094}" destId="{A620056D-1963-4153-9902-5863B28174D7}" srcOrd="0" destOrd="0" presId="urn:microsoft.com/office/officeart/2005/8/layout/hProcess4"/>
    <dgm:cxn modelId="{D8C3EEA6-6E45-4FF1-9D92-CA436D8B174E}" type="presParOf" srcId="{6A2E9F6B-0D33-4F29-A0D8-2CEC995FA094}" destId="{767F90A0-C8D6-4C34-A0C4-C5D335D813F4}" srcOrd="1" destOrd="0" presId="urn:microsoft.com/office/officeart/2005/8/layout/hProcess4"/>
    <dgm:cxn modelId="{121CD904-172F-4725-89C6-14A11ADCBB68}" type="presParOf" srcId="{6A2E9F6B-0D33-4F29-A0D8-2CEC995FA094}" destId="{E223F31F-28A8-41B1-86E0-D7D47E298A12}" srcOrd="2" destOrd="0" presId="urn:microsoft.com/office/officeart/2005/8/layout/hProcess4"/>
    <dgm:cxn modelId="{30E178F5-A5E0-4035-88CB-C7C30C20A85C}" type="presParOf" srcId="{6A2E9F6B-0D33-4F29-A0D8-2CEC995FA094}" destId="{98B07B76-E9AD-42A5-932D-7277436DB875}" srcOrd="3" destOrd="0" presId="urn:microsoft.com/office/officeart/2005/8/layout/hProcess4"/>
    <dgm:cxn modelId="{83AAA3B1-46FA-45A8-9BB8-06DFE87DD4CF}" type="presParOf" srcId="{6A2E9F6B-0D33-4F29-A0D8-2CEC995FA094}" destId="{B5BD5957-9BC4-4BDE-886E-5916B3FE004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0D3E5-11DC-4BFA-8427-58DDFD80A4A1}">
      <dsp:nvSpPr>
        <dsp:cNvPr id="0" name=""/>
        <dsp:cNvSpPr/>
      </dsp:nvSpPr>
      <dsp:spPr>
        <a:xfrm>
          <a:off x="0"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sp>
    <dsp:sp modelId="{ACFCCF2D-99D8-4F29-AC0A-117D3E11B3CF}">
      <dsp:nvSpPr>
        <dsp:cNvPr id="0" name=""/>
        <dsp:cNvSpPr/>
      </dsp:nvSpPr>
      <dsp:spPr>
        <a:xfrm>
          <a:off x="454411" y="1636867"/>
          <a:ext cx="1486193" cy="1486193"/>
        </a:xfrm>
        <a:prstGeom prst="leftCircularArrow">
          <a:avLst>
            <a:gd name="adj1" fmla="val 4792"/>
            <a:gd name="adj2" fmla="val 613585"/>
            <a:gd name="adj3" fmla="val 2389110"/>
            <a:gd name="adj4" fmla="val 9024504"/>
            <a:gd name="adj5" fmla="val 5591"/>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D11BF61-EC11-4D56-9ABF-1ED9898843B3}">
      <dsp:nvSpPr>
        <dsp:cNvPr id="0" name=""/>
        <dsp:cNvSpPr/>
      </dsp:nvSpPr>
      <dsp:spPr>
        <a:xfrm>
          <a:off x="0" y="2216957"/>
          <a:ext cx="1236857" cy="49185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VM Requests CPU</a:t>
          </a:r>
        </a:p>
      </dsp:txBody>
      <dsp:txXfrm>
        <a:off x="14406" y="2231363"/>
        <a:ext cx="1208045" cy="463045"/>
      </dsp:txXfrm>
    </dsp:sp>
    <dsp:sp modelId="{37B67CAE-1E09-4B84-BD93-BFB72130F1B6}">
      <dsp:nvSpPr>
        <dsp:cNvPr id="0" name=""/>
        <dsp:cNvSpPr/>
      </dsp:nvSpPr>
      <dsp:spPr>
        <a:xfrm>
          <a:off x="1382337"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1700410"/>
              <a:satOff val="-1666"/>
              <a:lumOff val="1098"/>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t>Time Slicing / CPU Pinning</a:t>
          </a:r>
        </a:p>
      </dsp:txBody>
      <dsp:txXfrm>
        <a:off x="1408748" y="1587563"/>
        <a:ext cx="1338642" cy="848916"/>
      </dsp:txXfrm>
    </dsp:sp>
    <dsp:sp modelId="{82E81654-F09B-4989-96F1-528D54198C8B}">
      <dsp:nvSpPr>
        <dsp:cNvPr id="0" name=""/>
        <dsp:cNvSpPr/>
      </dsp:nvSpPr>
      <dsp:spPr>
        <a:xfrm>
          <a:off x="2119844" y="553683"/>
          <a:ext cx="1886706" cy="1886706"/>
        </a:xfrm>
        <a:prstGeom prst="circularArrow">
          <a:avLst>
            <a:gd name="adj1" fmla="val 3775"/>
            <a:gd name="adj2" fmla="val 471473"/>
            <a:gd name="adj3" fmla="val 19353027"/>
            <a:gd name="adj4" fmla="val 12575522"/>
            <a:gd name="adj5" fmla="val 4404"/>
          </a:avLst>
        </a:prstGeom>
        <a:solidFill>
          <a:schemeClr val="accent3">
            <a:hueOff val="2125512"/>
            <a:satOff val="-2082"/>
            <a:lumOff val="1373"/>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67E6909-0E6D-4C3E-AB71-34D9466D21EB}">
      <dsp:nvSpPr>
        <dsp:cNvPr id="0" name=""/>
        <dsp:cNvSpPr/>
      </dsp:nvSpPr>
      <dsp:spPr>
        <a:xfrm>
          <a:off x="1691556" y="1069290"/>
          <a:ext cx="1236857" cy="491857"/>
        </a:xfrm>
        <a:prstGeom prst="roundRect">
          <a:avLst>
            <a:gd name="adj" fmla="val 10000"/>
          </a:avLst>
        </a:prstGeom>
        <a:solidFill>
          <a:schemeClr val="accent3">
            <a:hueOff val="1700410"/>
            <a:satOff val="-1666"/>
            <a:lumOff val="109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Hypervisor Scheduler</a:t>
          </a:r>
        </a:p>
      </dsp:txBody>
      <dsp:txXfrm>
        <a:off x="1705962" y="1083696"/>
        <a:ext cx="1208045" cy="463045"/>
      </dsp:txXfrm>
    </dsp:sp>
    <dsp:sp modelId="{493EE20E-F389-4462-B21C-11C027477DF2}">
      <dsp:nvSpPr>
        <dsp:cNvPr id="0" name=""/>
        <dsp:cNvSpPr/>
      </dsp:nvSpPr>
      <dsp:spPr>
        <a:xfrm>
          <a:off x="3267558"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3400819"/>
              <a:satOff val="-3331"/>
              <a:lumOff val="2196"/>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sp>
    <dsp:sp modelId="{4C44BC2F-E18D-43CA-8FF5-833508C8B162}">
      <dsp:nvSpPr>
        <dsp:cNvPr id="0" name=""/>
        <dsp:cNvSpPr/>
      </dsp:nvSpPr>
      <dsp:spPr>
        <a:xfrm>
          <a:off x="4016664" y="1470519"/>
          <a:ext cx="1708908" cy="1708908"/>
        </a:xfrm>
        <a:prstGeom prst="leftCircularArrow">
          <a:avLst>
            <a:gd name="adj1" fmla="val 4168"/>
            <a:gd name="adj2" fmla="val 525495"/>
            <a:gd name="adj3" fmla="val 2301018"/>
            <a:gd name="adj4" fmla="val 9024502"/>
            <a:gd name="adj5" fmla="val 4862"/>
          </a:avLst>
        </a:prstGeom>
        <a:solidFill>
          <a:schemeClr val="accent3">
            <a:hueOff val="4251024"/>
            <a:satOff val="-4164"/>
            <a:lumOff val="2745"/>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06AE1B4-5913-4050-BEE1-DFC8CC667673}">
      <dsp:nvSpPr>
        <dsp:cNvPr id="0" name=""/>
        <dsp:cNvSpPr/>
      </dsp:nvSpPr>
      <dsp:spPr>
        <a:xfrm>
          <a:off x="3576777" y="2216957"/>
          <a:ext cx="1236857" cy="491857"/>
        </a:xfrm>
        <a:prstGeom prst="roundRect">
          <a:avLst>
            <a:gd name="adj" fmla="val 10000"/>
          </a:avLst>
        </a:prstGeom>
        <a:solidFill>
          <a:schemeClr val="accent3">
            <a:hueOff val="3400819"/>
            <a:satOff val="-3331"/>
            <a:lumOff val="219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Physical CPU Cores</a:t>
          </a:r>
        </a:p>
      </dsp:txBody>
      <dsp:txXfrm>
        <a:off x="3591183" y="2231363"/>
        <a:ext cx="1208045" cy="463045"/>
      </dsp:txXfrm>
    </dsp:sp>
    <dsp:sp modelId="{428DF30C-2812-44A6-A587-F1801FDB5C3E}">
      <dsp:nvSpPr>
        <dsp:cNvPr id="0" name=""/>
        <dsp:cNvSpPr/>
      </dsp:nvSpPr>
      <dsp:spPr>
        <a:xfrm>
          <a:off x="5152779"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5101229"/>
              <a:satOff val="-4997"/>
              <a:lumOff val="3294"/>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sp>
    <dsp:sp modelId="{2169BD2C-9F2F-44C6-A04F-2397178A34F0}">
      <dsp:nvSpPr>
        <dsp:cNvPr id="0" name=""/>
        <dsp:cNvSpPr/>
      </dsp:nvSpPr>
      <dsp:spPr>
        <a:xfrm>
          <a:off x="5890286" y="553683"/>
          <a:ext cx="1886706" cy="1886706"/>
        </a:xfrm>
        <a:prstGeom prst="circularArrow">
          <a:avLst>
            <a:gd name="adj1" fmla="val 3775"/>
            <a:gd name="adj2" fmla="val 471473"/>
            <a:gd name="adj3" fmla="val 19353027"/>
            <a:gd name="adj4" fmla="val 12575522"/>
            <a:gd name="adj5" fmla="val 4404"/>
          </a:avLst>
        </a:prstGeom>
        <a:solidFill>
          <a:schemeClr val="accent3">
            <a:hueOff val="6376535"/>
            <a:satOff val="-6246"/>
            <a:lumOff val="4118"/>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31D657B-C764-42E7-8141-6470C7A60388}">
      <dsp:nvSpPr>
        <dsp:cNvPr id="0" name=""/>
        <dsp:cNvSpPr/>
      </dsp:nvSpPr>
      <dsp:spPr>
        <a:xfrm>
          <a:off x="5461998" y="1069290"/>
          <a:ext cx="1236857" cy="491857"/>
        </a:xfrm>
        <a:prstGeom prst="roundRect">
          <a:avLst>
            <a:gd name="adj" fmla="val 10000"/>
          </a:avLst>
        </a:prstGeom>
        <a:solidFill>
          <a:schemeClr val="accent3">
            <a:hueOff val="5101229"/>
            <a:satOff val="-4997"/>
            <a:lumOff val="329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VM Request Memory</a:t>
          </a:r>
        </a:p>
      </dsp:txBody>
      <dsp:txXfrm>
        <a:off x="5476404" y="1083696"/>
        <a:ext cx="1208045" cy="463045"/>
      </dsp:txXfrm>
    </dsp:sp>
    <dsp:sp modelId="{23CDCA97-730A-44D2-AA1F-D9BEF732737B}">
      <dsp:nvSpPr>
        <dsp:cNvPr id="0" name=""/>
        <dsp:cNvSpPr/>
      </dsp:nvSpPr>
      <dsp:spPr>
        <a:xfrm>
          <a:off x="7038000"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6801638"/>
              <a:satOff val="-6662"/>
              <a:lumOff val="4392"/>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Manages VM</a:t>
          </a:r>
          <a:endParaRPr lang="en-US" sz="1500" kern="1200" dirty="0"/>
        </a:p>
        <a:p>
          <a:pPr marL="228600" lvl="2" indent="-114300" algn="l" defTabSz="666750">
            <a:lnSpc>
              <a:spcPct val="90000"/>
            </a:lnSpc>
            <a:spcBef>
              <a:spcPct val="0"/>
            </a:spcBef>
            <a:spcAft>
              <a:spcPct val="15000"/>
            </a:spcAft>
            <a:buChar char="•"/>
          </a:pPr>
          <a:r>
            <a:rPr lang="en-US" sz="1500" kern="1200"/>
            <a:t>Physical Mapping</a:t>
          </a:r>
          <a:endParaRPr lang="en-US" sz="1500" kern="1200" dirty="0"/>
        </a:p>
      </dsp:txBody>
      <dsp:txXfrm>
        <a:off x="7064411" y="1341634"/>
        <a:ext cx="1338642" cy="848916"/>
      </dsp:txXfrm>
    </dsp:sp>
    <dsp:sp modelId="{D238158F-F769-4D83-B904-A2EA0E0901BA}">
      <dsp:nvSpPr>
        <dsp:cNvPr id="0" name=""/>
        <dsp:cNvSpPr/>
      </dsp:nvSpPr>
      <dsp:spPr>
        <a:xfrm>
          <a:off x="7787106" y="1470519"/>
          <a:ext cx="1708908" cy="1708908"/>
        </a:xfrm>
        <a:prstGeom prst="leftCircularArrow">
          <a:avLst>
            <a:gd name="adj1" fmla="val 4168"/>
            <a:gd name="adj2" fmla="val 525495"/>
            <a:gd name="adj3" fmla="val 2301018"/>
            <a:gd name="adj4" fmla="val 9024502"/>
            <a:gd name="adj5" fmla="val 4862"/>
          </a:avLst>
        </a:prstGeom>
        <a:solidFill>
          <a:schemeClr val="accent3">
            <a:hueOff val="8502047"/>
            <a:satOff val="-8328"/>
            <a:lumOff val="549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E48290E-FA40-4946-BA81-41C7BCDF08E2}">
      <dsp:nvSpPr>
        <dsp:cNvPr id="0" name=""/>
        <dsp:cNvSpPr/>
      </dsp:nvSpPr>
      <dsp:spPr>
        <a:xfrm>
          <a:off x="7347219" y="2216957"/>
          <a:ext cx="1236857" cy="491857"/>
        </a:xfrm>
        <a:prstGeom prst="roundRect">
          <a:avLst>
            <a:gd name="adj" fmla="val 10000"/>
          </a:avLst>
        </a:prstGeom>
        <a:solidFill>
          <a:schemeClr val="accent3">
            <a:hueOff val="6801638"/>
            <a:satOff val="-6662"/>
            <a:lumOff val="439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EPT / Shadow Paging</a:t>
          </a:r>
        </a:p>
      </dsp:txBody>
      <dsp:txXfrm>
        <a:off x="7361625" y="2231363"/>
        <a:ext cx="1208045" cy="463045"/>
      </dsp:txXfrm>
    </dsp:sp>
    <dsp:sp modelId="{767F90A0-C8D6-4C34-A0C4-C5D335D813F4}">
      <dsp:nvSpPr>
        <dsp:cNvPr id="0" name=""/>
        <dsp:cNvSpPr/>
      </dsp:nvSpPr>
      <dsp:spPr>
        <a:xfrm>
          <a:off x="8923221" y="1315223"/>
          <a:ext cx="1391464" cy="11476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8502047"/>
              <a:satOff val="-8328"/>
              <a:lumOff val="5490"/>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sp>
    <dsp:sp modelId="{98B07B76-E9AD-42A5-932D-7277436DB875}">
      <dsp:nvSpPr>
        <dsp:cNvPr id="0" name=""/>
        <dsp:cNvSpPr/>
      </dsp:nvSpPr>
      <dsp:spPr>
        <a:xfrm>
          <a:off x="9232440" y="1069290"/>
          <a:ext cx="1236857" cy="491857"/>
        </a:xfrm>
        <a:prstGeom prst="roundRect">
          <a:avLst>
            <a:gd name="adj" fmla="val 10000"/>
          </a:avLst>
        </a:prstGeom>
        <a:solidFill>
          <a:schemeClr val="accent3">
            <a:hueOff val="8502047"/>
            <a:satOff val="-8328"/>
            <a:lumOff val="549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Physical RAM</a:t>
          </a:r>
        </a:p>
      </dsp:txBody>
      <dsp:txXfrm>
        <a:off x="9246846" y="1083696"/>
        <a:ext cx="1208045" cy="46304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5/14/2025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405023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55</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73043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dirty="0"/>
          </a:p>
        </p:txBody>
      </p:sp>
    </p:spTree>
    <p:extLst>
      <p:ext uri="{BB962C8B-B14F-4D97-AF65-F5344CB8AC3E}">
        <p14:creationId xmlns:p14="http://schemas.microsoft.com/office/powerpoint/2010/main" val="2994759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sz="4800" dirty="0"/>
              <a:t>Virtual Machines: Enabling Modern Operating Systems</a:t>
            </a:r>
            <a:endParaRPr lang="en-US" sz="16600" dirty="0"/>
          </a:p>
        </p:txBody>
      </p:sp>
      <p:sp>
        <p:nvSpPr>
          <p:cNvPr id="3" name="Title 1">
            <a:extLst>
              <a:ext uri="{FF2B5EF4-FFF2-40B4-BE49-F238E27FC236}">
                <a16:creationId xmlns:a16="http://schemas.microsoft.com/office/drawing/2014/main" id="{07A90E54-57CB-3266-BD33-D4156DB0B1DC}"/>
              </a:ext>
            </a:extLst>
          </p:cNvPr>
          <p:cNvSpPr txBox="1">
            <a:spLocks/>
          </p:cNvSpPr>
          <p:nvPr/>
        </p:nvSpPr>
        <p:spPr>
          <a:xfrm>
            <a:off x="6309904" y="4133736"/>
            <a:ext cx="5141020" cy="189914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bg2">
                    <a:lumMod val="25000"/>
                  </a:schemeClr>
                </a:solidFill>
              </a:rPr>
              <a:t>Mohammad Abdullah 356</a:t>
            </a:r>
          </a:p>
          <a:p>
            <a:r>
              <a:rPr lang="en-US" sz="1800" dirty="0">
                <a:solidFill>
                  <a:schemeClr val="bg2">
                    <a:lumMod val="25000"/>
                  </a:schemeClr>
                </a:solidFill>
              </a:rPr>
              <a:t>Md Abu Bakkar Siddiq 328</a:t>
            </a:r>
          </a:p>
          <a:p>
            <a:r>
              <a:rPr lang="en-US" sz="1800" dirty="0">
                <a:solidFill>
                  <a:schemeClr val="bg2">
                    <a:lumMod val="25000"/>
                  </a:schemeClr>
                </a:solidFill>
              </a:rPr>
              <a:t>Sijan MD Masudur Rahman 317</a:t>
            </a:r>
          </a:p>
          <a:p>
            <a:endParaRPr lang="en-US" sz="1800" dirty="0"/>
          </a:p>
          <a:p>
            <a:endParaRPr lang="en-US" sz="1800" b="0" dirty="0"/>
          </a:p>
          <a:p>
            <a:r>
              <a:rPr lang="en-US" sz="1800" b="0" dirty="0">
                <a:solidFill>
                  <a:schemeClr val="tx1">
                    <a:lumMod val="50000"/>
                  </a:schemeClr>
                </a:solidFill>
                <a:latin typeface="Arial" panose="020B0604020202020204" pitchFamily="34" charset="0"/>
                <a:cs typeface="Arial" panose="020B0604020202020204" pitchFamily="34" charset="0"/>
              </a:rPr>
              <a:t>14-05-2025</a:t>
            </a:r>
          </a:p>
          <a:p>
            <a:r>
              <a:rPr lang="en-US" sz="1800" b="0" dirty="0">
                <a:solidFill>
                  <a:schemeClr val="tx1">
                    <a:lumMod val="50000"/>
                  </a:schemeClr>
                </a:solidFill>
                <a:latin typeface="Arial" panose="020B0604020202020204" pitchFamily="34" charset="0"/>
                <a:cs typeface="Arial" panose="020B0604020202020204" pitchFamily="34" charset="0"/>
              </a:rPr>
              <a:t>Operating System</a:t>
            </a:r>
          </a:p>
          <a:p>
            <a:r>
              <a:rPr lang="en-US" sz="1800" b="0" dirty="0">
                <a:solidFill>
                  <a:schemeClr val="tx1">
                    <a:lumMod val="50000"/>
                  </a:schemeClr>
                </a:solidFill>
                <a:latin typeface="Arial" panose="020B0604020202020204" pitchFamily="34" charset="0"/>
                <a:cs typeface="Arial" panose="020B0604020202020204" pitchFamily="34" charset="0"/>
              </a:rPr>
              <a:t>China west normal university </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41916-CF9D-959F-A309-9ADFC8DC6FD9}"/>
              </a:ext>
            </a:extLst>
          </p:cNvPr>
          <p:cNvSpPr>
            <a:spLocks noGrp="1"/>
          </p:cNvSpPr>
          <p:nvPr>
            <p:ph type="title"/>
          </p:nvPr>
        </p:nvSpPr>
        <p:spPr/>
        <p:txBody>
          <a:bodyPr/>
          <a:lstStyle/>
          <a:p>
            <a:r>
              <a:rPr lang="en-US" b="1" i="0" dirty="0">
                <a:effectLst/>
                <a:latin typeface="DeepSeek-CJK-patch"/>
              </a:rPr>
              <a:t>Trade-off Summary</a:t>
            </a:r>
            <a:endParaRPr lang="en-US" dirty="0"/>
          </a:p>
        </p:txBody>
      </p:sp>
      <p:sp>
        <p:nvSpPr>
          <p:cNvPr id="4" name="TextBox 3">
            <a:extLst>
              <a:ext uri="{FF2B5EF4-FFF2-40B4-BE49-F238E27FC236}">
                <a16:creationId xmlns:a16="http://schemas.microsoft.com/office/drawing/2014/main" id="{B7EBB7AD-47C8-2EC4-AA0A-8C87BDF5DE2E}"/>
              </a:ext>
            </a:extLst>
          </p:cNvPr>
          <p:cNvSpPr txBox="1"/>
          <p:nvPr/>
        </p:nvSpPr>
        <p:spPr>
          <a:xfrm>
            <a:off x="550440" y="4496251"/>
            <a:ext cx="10972801" cy="1638910"/>
          </a:xfrm>
          <a:prstGeom prst="rect">
            <a:avLst/>
          </a:prstGeom>
          <a:noFill/>
        </p:spPr>
        <p:txBody>
          <a:bodyPr wrap="square" rtlCol="0">
            <a:spAutoFit/>
          </a:bodyPr>
          <a:lstStyle/>
          <a:p>
            <a:pPr algn="l">
              <a:lnSpc>
                <a:spcPts val="2143"/>
              </a:lnSpc>
              <a:spcBef>
                <a:spcPts val="1029"/>
              </a:spcBef>
              <a:spcAft>
                <a:spcPts val="1029"/>
              </a:spcAft>
            </a:pPr>
            <a:r>
              <a:rPr lang="en-US" b="1" i="0" dirty="0">
                <a:solidFill>
                  <a:schemeClr val="bg1"/>
                </a:solidFill>
                <a:effectLst/>
                <a:latin typeface="DeepSeek-CJK-patch"/>
              </a:rPr>
              <a:t>Need security?</a:t>
            </a:r>
            <a:r>
              <a:rPr lang="en-US" b="0" i="0" dirty="0">
                <a:solidFill>
                  <a:schemeClr val="bg1"/>
                </a:solidFill>
                <a:effectLst/>
                <a:latin typeface="DeepSeek-CJK-patch"/>
              </a:rPr>
              <a:t> Use </a:t>
            </a:r>
            <a:r>
              <a:rPr lang="en-US" b="1" i="0" dirty="0">
                <a:solidFill>
                  <a:schemeClr val="bg1"/>
                </a:solidFill>
                <a:effectLst/>
                <a:latin typeface="DeepSeek-CJK-patch"/>
              </a:rPr>
              <a:t>Full Virtualization</a:t>
            </a:r>
            <a:r>
              <a:rPr lang="en-US" b="0" i="0" dirty="0">
                <a:solidFill>
                  <a:schemeClr val="bg1"/>
                </a:solidFill>
                <a:effectLst/>
                <a:latin typeface="DeepSeek-CJK-patch"/>
              </a:rPr>
              <a:t> (</a:t>
            </a:r>
            <a:r>
              <a:rPr lang="en-US" b="0" i="0" dirty="0" err="1">
                <a:solidFill>
                  <a:schemeClr val="bg1"/>
                </a:solidFill>
                <a:effectLst/>
                <a:latin typeface="DeepSeek-CJK-patch"/>
              </a:rPr>
              <a:t>emalware</a:t>
            </a:r>
            <a:r>
              <a:rPr lang="en-US" b="0" i="0" dirty="0">
                <a:solidFill>
                  <a:schemeClr val="bg1"/>
                </a:solidFill>
                <a:effectLst/>
                <a:latin typeface="DeepSeek-CJK-patch"/>
              </a:rPr>
              <a:t> analysis).</a:t>
            </a:r>
          </a:p>
          <a:p>
            <a:pPr algn="l">
              <a:lnSpc>
                <a:spcPts val="2143"/>
              </a:lnSpc>
              <a:spcBef>
                <a:spcPts val="300"/>
              </a:spcBef>
              <a:spcAft>
                <a:spcPts val="1029"/>
              </a:spcAft>
            </a:pPr>
            <a:r>
              <a:rPr lang="en-US" b="1" i="0" dirty="0">
                <a:solidFill>
                  <a:schemeClr val="bg1"/>
                </a:solidFill>
                <a:effectLst/>
                <a:latin typeface="DeepSeek-CJK-patch"/>
              </a:rPr>
              <a:t>Need speed?</a:t>
            </a:r>
            <a:r>
              <a:rPr lang="en-US" b="0" i="0" dirty="0">
                <a:solidFill>
                  <a:schemeClr val="bg1"/>
                </a:solidFill>
                <a:effectLst/>
                <a:latin typeface="DeepSeek-CJK-patch"/>
              </a:rPr>
              <a:t> Use </a:t>
            </a:r>
            <a:r>
              <a:rPr lang="en-US" b="1" i="0" dirty="0">
                <a:solidFill>
                  <a:schemeClr val="bg1"/>
                </a:solidFill>
                <a:effectLst/>
                <a:latin typeface="DeepSeek-CJK-patch"/>
              </a:rPr>
              <a:t>Containers</a:t>
            </a:r>
            <a:r>
              <a:rPr lang="en-US" b="0" i="0" dirty="0">
                <a:solidFill>
                  <a:schemeClr val="bg1"/>
                </a:solidFill>
                <a:effectLst/>
                <a:latin typeface="DeepSeek-CJK-patch"/>
              </a:rPr>
              <a:t> (cloud microservices).</a:t>
            </a:r>
          </a:p>
          <a:p>
            <a:pPr algn="l">
              <a:lnSpc>
                <a:spcPts val="2143"/>
              </a:lnSpc>
              <a:spcBef>
                <a:spcPts val="300"/>
              </a:spcBef>
              <a:spcAft>
                <a:spcPts val="1029"/>
              </a:spcAft>
            </a:pPr>
            <a:r>
              <a:rPr lang="en-US" b="1" i="0" dirty="0">
                <a:solidFill>
                  <a:schemeClr val="bg1"/>
                </a:solidFill>
                <a:effectLst/>
                <a:latin typeface="DeepSeek-CJK-patch"/>
              </a:rPr>
              <a:t>Balance both?</a:t>
            </a:r>
            <a:r>
              <a:rPr lang="en-US" b="0" i="0" dirty="0">
                <a:solidFill>
                  <a:schemeClr val="bg1"/>
                </a:solidFill>
                <a:effectLst/>
                <a:latin typeface="DeepSeek-CJK-patch"/>
              </a:rPr>
              <a:t> </a:t>
            </a:r>
            <a:r>
              <a:rPr lang="en-US" b="1" i="0" dirty="0">
                <a:solidFill>
                  <a:schemeClr val="bg1"/>
                </a:solidFill>
                <a:effectLst/>
                <a:latin typeface="DeepSeek-CJK-patch"/>
              </a:rPr>
              <a:t>Para-virtualization</a:t>
            </a:r>
            <a:r>
              <a:rPr lang="en-US" b="0" i="0" dirty="0">
                <a:solidFill>
                  <a:schemeClr val="bg1"/>
                </a:solidFill>
                <a:effectLst/>
                <a:latin typeface="DeepSeek-CJK-patch"/>
              </a:rPr>
              <a:t> (high-performance clouds like AWS Nitro).</a:t>
            </a:r>
          </a:p>
          <a:p>
            <a:endParaRPr lang="en-US" dirty="0">
              <a:solidFill>
                <a:schemeClr val="bg1"/>
              </a:solidFill>
            </a:endParaRPr>
          </a:p>
        </p:txBody>
      </p:sp>
      <p:graphicFrame>
        <p:nvGraphicFramePr>
          <p:cNvPr id="5" name="Table 4">
            <a:extLst>
              <a:ext uri="{FF2B5EF4-FFF2-40B4-BE49-F238E27FC236}">
                <a16:creationId xmlns:a16="http://schemas.microsoft.com/office/drawing/2014/main" id="{6D46045F-2EA4-3423-F687-6FAC8EB2E528}"/>
              </a:ext>
            </a:extLst>
          </p:cNvPr>
          <p:cNvGraphicFramePr>
            <a:graphicFrameLocks noGrp="1"/>
          </p:cNvGraphicFramePr>
          <p:nvPr>
            <p:extLst>
              <p:ext uri="{D42A27DB-BD31-4B8C-83A1-F6EECF244321}">
                <p14:modId xmlns:p14="http://schemas.microsoft.com/office/powerpoint/2010/main" val="4071126154"/>
              </p:ext>
            </p:extLst>
          </p:nvPr>
        </p:nvGraphicFramePr>
        <p:xfrm>
          <a:off x="593725" y="2451984"/>
          <a:ext cx="8899208" cy="1605280"/>
        </p:xfrm>
        <a:graphic>
          <a:graphicData uri="http://schemas.openxmlformats.org/drawingml/2006/table">
            <a:tbl>
              <a:tblPr>
                <a:tableStyleId>{85BE263C-DBD7-4A20-BB59-AAB30ACAA65A}</a:tableStyleId>
              </a:tblPr>
              <a:tblGrid>
                <a:gridCol w="1453769">
                  <a:extLst>
                    <a:ext uri="{9D8B030D-6E8A-4147-A177-3AD203B41FA5}">
                      <a16:colId xmlns:a16="http://schemas.microsoft.com/office/drawing/2014/main" val="750163874"/>
                    </a:ext>
                  </a:extLst>
                </a:gridCol>
                <a:gridCol w="2481813">
                  <a:extLst>
                    <a:ext uri="{9D8B030D-6E8A-4147-A177-3AD203B41FA5}">
                      <a16:colId xmlns:a16="http://schemas.microsoft.com/office/drawing/2014/main" val="447897001"/>
                    </a:ext>
                  </a:extLst>
                </a:gridCol>
                <a:gridCol w="2481813">
                  <a:extLst>
                    <a:ext uri="{9D8B030D-6E8A-4147-A177-3AD203B41FA5}">
                      <a16:colId xmlns:a16="http://schemas.microsoft.com/office/drawing/2014/main" val="416810226"/>
                    </a:ext>
                  </a:extLst>
                </a:gridCol>
                <a:gridCol w="2481813">
                  <a:extLst>
                    <a:ext uri="{9D8B030D-6E8A-4147-A177-3AD203B41FA5}">
                      <a16:colId xmlns:a16="http://schemas.microsoft.com/office/drawing/2014/main" val="3538889032"/>
                    </a:ext>
                  </a:extLst>
                </a:gridCol>
              </a:tblGrid>
              <a:tr h="401320">
                <a:tc>
                  <a:txBody>
                    <a:bodyPr/>
                    <a:lstStyle/>
                    <a:p>
                      <a:pPr algn="l"/>
                      <a:r>
                        <a:rPr lang="en-US" sz="1800" b="1" dirty="0">
                          <a:solidFill>
                            <a:schemeClr val="bg1"/>
                          </a:solidFill>
                          <a:effectLst/>
                        </a:rPr>
                        <a:t>Metric</a:t>
                      </a:r>
                    </a:p>
                  </a:txBody>
                  <a:tcPr marR="63500" marT="63500" marB="63500" anchor="ctr"/>
                </a:tc>
                <a:tc>
                  <a:txBody>
                    <a:bodyPr/>
                    <a:lstStyle/>
                    <a:p>
                      <a:pPr algn="l"/>
                      <a:r>
                        <a:rPr lang="en-US" sz="1800" b="1" dirty="0">
                          <a:solidFill>
                            <a:schemeClr val="bg1"/>
                          </a:solidFill>
                          <a:effectLst/>
                        </a:rPr>
                        <a:t>Full Virtualization</a:t>
                      </a:r>
                    </a:p>
                  </a:txBody>
                  <a:tcPr marL="63500" marR="63500" marT="63500" marB="63500" anchor="ctr"/>
                </a:tc>
                <a:tc>
                  <a:txBody>
                    <a:bodyPr/>
                    <a:lstStyle/>
                    <a:p>
                      <a:pPr algn="l"/>
                      <a:r>
                        <a:rPr lang="en-US" sz="1800" b="1">
                          <a:solidFill>
                            <a:schemeClr val="bg1"/>
                          </a:solidFill>
                          <a:effectLst/>
                        </a:rPr>
                        <a:t>Para-virtualization</a:t>
                      </a:r>
                    </a:p>
                  </a:txBody>
                  <a:tcPr marL="63500" marR="63500" marT="63500" marB="63500" anchor="ctr"/>
                </a:tc>
                <a:tc>
                  <a:txBody>
                    <a:bodyPr/>
                    <a:lstStyle/>
                    <a:p>
                      <a:pPr algn="l"/>
                      <a:r>
                        <a:rPr lang="en-US" sz="1800" b="1" dirty="0">
                          <a:solidFill>
                            <a:schemeClr val="bg1"/>
                          </a:solidFill>
                          <a:effectLst/>
                        </a:rPr>
                        <a:t>OS-level (Containers)</a:t>
                      </a:r>
                    </a:p>
                  </a:txBody>
                  <a:tcPr marL="63500" marR="63500" marT="63500" marB="63500" anchor="ctr"/>
                </a:tc>
                <a:extLst>
                  <a:ext uri="{0D108BD9-81ED-4DB2-BD59-A6C34878D82A}">
                    <a16:rowId xmlns:a16="http://schemas.microsoft.com/office/drawing/2014/main" val="2509559801"/>
                  </a:ext>
                </a:extLst>
              </a:tr>
              <a:tr h="401320">
                <a:tc>
                  <a:txBody>
                    <a:bodyPr/>
                    <a:lstStyle/>
                    <a:p>
                      <a:r>
                        <a:rPr lang="en-US" sz="1800" b="1" dirty="0">
                          <a:effectLst/>
                        </a:rPr>
                        <a:t>Isolation</a:t>
                      </a:r>
                      <a:endParaRPr lang="en-US" sz="1800" dirty="0">
                        <a:effectLst/>
                      </a:endParaRPr>
                    </a:p>
                  </a:txBody>
                  <a:tcPr marR="63500" marT="63500" marB="63500" anchor="ctr"/>
                </a:tc>
                <a:tc>
                  <a:txBody>
                    <a:bodyPr/>
                    <a:lstStyle/>
                    <a:p>
                      <a:r>
                        <a:rPr lang="en-US" sz="1800" dirty="0">
                          <a:effectLst/>
                        </a:rPr>
                        <a:t>(Strongest)</a:t>
                      </a:r>
                    </a:p>
                  </a:txBody>
                  <a:tcPr marL="63500" marR="63500" marT="63500" marB="63500" anchor="ctr"/>
                </a:tc>
                <a:tc>
                  <a:txBody>
                    <a:bodyPr/>
                    <a:lstStyle/>
                    <a:p>
                      <a:r>
                        <a:rPr lang="en-US" sz="1800" dirty="0">
                          <a:effectLst/>
                        </a:rPr>
                        <a:t>(Good)</a:t>
                      </a:r>
                    </a:p>
                  </a:txBody>
                  <a:tcPr marL="63500" marR="63500" marT="63500" marB="63500" anchor="ctr"/>
                </a:tc>
                <a:tc>
                  <a:txBody>
                    <a:bodyPr/>
                    <a:lstStyle/>
                    <a:p>
                      <a:r>
                        <a:rPr lang="en-US" sz="1800" dirty="0">
                          <a:effectLst/>
                        </a:rPr>
                        <a:t>(Weakest)</a:t>
                      </a:r>
                    </a:p>
                  </a:txBody>
                  <a:tcPr marL="63500" marR="63500" marT="63500" marB="63500" anchor="ctr"/>
                </a:tc>
                <a:extLst>
                  <a:ext uri="{0D108BD9-81ED-4DB2-BD59-A6C34878D82A}">
                    <a16:rowId xmlns:a16="http://schemas.microsoft.com/office/drawing/2014/main" val="1622289277"/>
                  </a:ext>
                </a:extLst>
              </a:tr>
              <a:tr h="401320">
                <a:tc>
                  <a:txBody>
                    <a:bodyPr/>
                    <a:lstStyle/>
                    <a:p>
                      <a:r>
                        <a:rPr lang="en-US" sz="1800" b="1" dirty="0">
                          <a:effectLst/>
                        </a:rPr>
                        <a:t>Performance</a:t>
                      </a:r>
                      <a:endParaRPr lang="en-US" sz="1800" dirty="0">
                        <a:effectLst/>
                      </a:endParaRPr>
                    </a:p>
                  </a:txBody>
                  <a:tcPr marR="63500" marT="63500" marB="63500" anchor="ctr"/>
                </a:tc>
                <a:tc>
                  <a:txBody>
                    <a:bodyPr/>
                    <a:lstStyle/>
                    <a:p>
                      <a:r>
                        <a:rPr lang="en-US" sz="1800" dirty="0">
                          <a:effectLst/>
                        </a:rPr>
                        <a:t>(Slowest)</a:t>
                      </a:r>
                    </a:p>
                  </a:txBody>
                  <a:tcPr marL="63500" marR="63500" marT="63500" marB="63500" anchor="ctr"/>
                </a:tc>
                <a:tc>
                  <a:txBody>
                    <a:bodyPr/>
                    <a:lstStyle/>
                    <a:p>
                      <a:r>
                        <a:rPr lang="en-US" sz="1800" dirty="0">
                          <a:effectLst/>
                        </a:rPr>
                        <a:t>(Medium)</a:t>
                      </a:r>
                    </a:p>
                  </a:txBody>
                  <a:tcPr marL="63500" marR="63500" marT="63500" marB="63500" anchor="ctr"/>
                </a:tc>
                <a:tc>
                  <a:txBody>
                    <a:bodyPr/>
                    <a:lstStyle/>
                    <a:p>
                      <a:r>
                        <a:rPr lang="en-US" sz="1800" dirty="0">
                          <a:effectLst/>
                        </a:rPr>
                        <a:t>(Fastest)</a:t>
                      </a:r>
                    </a:p>
                  </a:txBody>
                  <a:tcPr marL="63500" marR="63500" marT="63500" marB="63500" anchor="ctr"/>
                </a:tc>
                <a:extLst>
                  <a:ext uri="{0D108BD9-81ED-4DB2-BD59-A6C34878D82A}">
                    <a16:rowId xmlns:a16="http://schemas.microsoft.com/office/drawing/2014/main" val="13495986"/>
                  </a:ext>
                </a:extLst>
              </a:tr>
              <a:tr h="401320">
                <a:tc>
                  <a:txBody>
                    <a:bodyPr/>
                    <a:lstStyle/>
                    <a:p>
                      <a:r>
                        <a:rPr lang="en-US" sz="1800" b="1" dirty="0">
                          <a:effectLst/>
                        </a:rPr>
                        <a:t>Flexibility</a:t>
                      </a:r>
                      <a:endParaRPr lang="en-US" sz="1800" dirty="0">
                        <a:effectLst/>
                      </a:endParaRPr>
                    </a:p>
                  </a:txBody>
                  <a:tcPr marR="63500" marT="63500" marB="63500" anchor="ctr"/>
                </a:tc>
                <a:tc>
                  <a:txBody>
                    <a:bodyPr/>
                    <a:lstStyle/>
                    <a:p>
                      <a:r>
                        <a:rPr lang="en-US" sz="1800" dirty="0">
                          <a:effectLst/>
                        </a:rPr>
                        <a:t>(Any OS)</a:t>
                      </a:r>
                    </a:p>
                  </a:txBody>
                  <a:tcPr marL="63500" marR="63500" marT="63500" marB="63500" anchor="ctr"/>
                </a:tc>
                <a:tc>
                  <a:txBody>
                    <a:bodyPr/>
                    <a:lstStyle/>
                    <a:p>
                      <a:r>
                        <a:rPr lang="en-US" sz="1800" dirty="0">
                          <a:effectLst/>
                        </a:rPr>
                        <a:t>(Modified OS)</a:t>
                      </a:r>
                    </a:p>
                  </a:txBody>
                  <a:tcPr marL="63500" marR="63500" marT="63500" marB="63500" anchor="ctr"/>
                </a:tc>
                <a:tc>
                  <a:txBody>
                    <a:bodyPr/>
                    <a:lstStyle/>
                    <a:p>
                      <a:r>
                        <a:rPr lang="en-US" sz="1800" dirty="0">
                          <a:effectLst/>
                        </a:rPr>
                        <a:t>(Same OS only)</a:t>
                      </a:r>
                    </a:p>
                  </a:txBody>
                  <a:tcPr marL="63500" marR="63500" marT="63500" marB="63500" anchor="ctr"/>
                </a:tc>
                <a:extLst>
                  <a:ext uri="{0D108BD9-81ED-4DB2-BD59-A6C34878D82A}">
                    <a16:rowId xmlns:a16="http://schemas.microsoft.com/office/drawing/2014/main" val="1577458283"/>
                  </a:ext>
                </a:extLst>
              </a:tr>
            </a:tbl>
          </a:graphicData>
        </a:graphic>
      </p:graphicFrame>
    </p:spTree>
    <p:extLst>
      <p:ext uri="{BB962C8B-B14F-4D97-AF65-F5344CB8AC3E}">
        <p14:creationId xmlns:p14="http://schemas.microsoft.com/office/powerpoint/2010/main" val="133128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pPr algn="l">
              <a:spcAft>
                <a:spcPts val="1029"/>
              </a:spcAft>
            </a:pPr>
            <a:r>
              <a:rPr lang="en-US" b="1" i="0" dirty="0">
                <a:effectLst/>
                <a:latin typeface="DeepSeek-CJK-patch"/>
              </a:rPr>
              <a:t>Benefits of Virtual Machines (VMs) &amp; Hypervisor</a:t>
            </a:r>
            <a:endParaRPr lang="en-US" b="0" i="0" dirty="0">
              <a:effectLst/>
              <a:latin typeface="DeepSeek-CJK-patch"/>
            </a:endParaRP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676525"/>
            <a:ext cx="6732793" cy="3969310"/>
          </a:xfrm>
        </p:spPr>
        <p:txBody>
          <a:bodyPr numCol="2">
            <a:normAutofit fontScale="70000" lnSpcReduction="20000"/>
          </a:bodyPr>
          <a:lstStyle/>
          <a:p>
            <a:pPr algn="l">
              <a:lnSpc>
                <a:spcPts val="2143"/>
              </a:lnSpc>
              <a:spcBef>
                <a:spcPts val="1029"/>
              </a:spcBef>
              <a:spcAft>
                <a:spcPts val="300"/>
              </a:spcAft>
              <a:buFont typeface="+mj-lt"/>
              <a:buAutoNum type="arabicPeriod"/>
            </a:pPr>
            <a:r>
              <a:rPr lang="en-US" b="1" i="0" dirty="0">
                <a:effectLst/>
                <a:latin typeface="DeepSeek-CJK-patch"/>
              </a:rPr>
              <a:t>Isolation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Each VM operates independently, preventing failures or attacks in one VM from affecting others.</a:t>
            </a:r>
          </a:p>
          <a:p>
            <a:pPr marL="742950" lvl="1" indent="-285750" algn="l">
              <a:lnSpc>
                <a:spcPts val="2143"/>
              </a:lnSpc>
              <a:spcBef>
                <a:spcPts val="300"/>
              </a:spcBef>
              <a:spcAft>
                <a:spcPts val="1029"/>
              </a:spcAft>
              <a:buFont typeface="+mj-lt"/>
              <a:buAutoNum type="arabicPeriod"/>
            </a:pPr>
            <a:r>
              <a:rPr lang="en-US" b="0" i="0" dirty="0">
                <a:effectLst/>
                <a:latin typeface="DeepSeek-CJK-patch"/>
              </a:rPr>
              <a:t>Critical for security (malware analysis, multi-tenant clouds).</a:t>
            </a:r>
          </a:p>
          <a:p>
            <a:pPr algn="l">
              <a:lnSpc>
                <a:spcPts val="2143"/>
              </a:lnSpc>
              <a:spcBef>
                <a:spcPts val="300"/>
              </a:spcBef>
              <a:spcAft>
                <a:spcPts val="300"/>
              </a:spcAft>
              <a:buFont typeface="+mj-lt"/>
              <a:buAutoNum type="arabicPeriod"/>
            </a:pPr>
            <a:r>
              <a:rPr lang="en-US" b="1" i="0" dirty="0">
                <a:effectLst/>
                <a:latin typeface="DeepSeek-CJK-patch"/>
              </a:rPr>
              <a:t>Flexibility</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Run </a:t>
            </a:r>
            <a:r>
              <a:rPr lang="en-US" b="1" i="0" dirty="0">
                <a:effectLst/>
                <a:latin typeface="DeepSeek-CJK-patch"/>
              </a:rPr>
              <a:t>multiple OSes simultaneously</a:t>
            </a:r>
            <a:r>
              <a:rPr lang="en-US" b="0" i="0" dirty="0">
                <a:effectLst/>
                <a:latin typeface="DeepSeek-CJK-patch"/>
              </a:rPr>
              <a:t> (Linux on a Windows PC).</a:t>
            </a:r>
          </a:p>
          <a:p>
            <a:pPr marL="742950" lvl="1" indent="-285750" algn="l">
              <a:lnSpc>
                <a:spcPts val="2143"/>
              </a:lnSpc>
              <a:spcBef>
                <a:spcPts val="300"/>
              </a:spcBef>
              <a:spcAft>
                <a:spcPts val="1029"/>
              </a:spcAft>
              <a:buFont typeface="+mj-lt"/>
              <a:buAutoNum type="arabicPeriod"/>
            </a:pPr>
            <a:r>
              <a:rPr lang="en-US" b="0" i="0" dirty="0">
                <a:effectLst/>
                <a:latin typeface="DeepSeek-CJK-patch"/>
              </a:rPr>
              <a:t>Ideal for software testing, legacy app support, and cross-platform development.</a:t>
            </a:r>
          </a:p>
          <a:p>
            <a:pPr algn="l">
              <a:lnSpc>
                <a:spcPts val="2143"/>
              </a:lnSpc>
              <a:spcBef>
                <a:spcPts val="300"/>
              </a:spcBef>
              <a:spcAft>
                <a:spcPts val="300"/>
              </a:spcAft>
              <a:buFont typeface="+mj-lt"/>
              <a:buAutoNum type="arabicPeriod"/>
            </a:pPr>
            <a:r>
              <a:rPr lang="en-US" b="1" i="0" dirty="0">
                <a:effectLst/>
                <a:latin typeface="DeepSeek-CJK-patch"/>
              </a:rPr>
              <a:t>Resource Optimization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Efficiently share CPU, memory, and storage across VMs.</a:t>
            </a:r>
          </a:p>
          <a:p>
            <a:pPr marL="742950" lvl="1" indent="-285750" algn="l">
              <a:lnSpc>
                <a:spcPts val="2143"/>
              </a:lnSpc>
              <a:spcBef>
                <a:spcPts val="300"/>
              </a:spcBef>
              <a:spcAft>
                <a:spcPts val="1029"/>
              </a:spcAft>
              <a:buFont typeface="+mj-lt"/>
              <a:buAutoNum type="arabicPeriod"/>
            </a:pPr>
            <a:r>
              <a:rPr lang="en-US" b="0" i="0" dirty="0">
                <a:effectLst/>
                <a:latin typeface="DeepSeek-CJK-patch"/>
              </a:rPr>
              <a:t>Reduces hardware costs via </a:t>
            </a:r>
            <a:r>
              <a:rPr lang="en-US" b="1" i="0" dirty="0">
                <a:effectLst/>
                <a:latin typeface="DeepSeek-CJK-patch"/>
              </a:rPr>
              <a:t>server consolidation</a:t>
            </a:r>
            <a:r>
              <a:rPr lang="en-US" b="0" i="0" dirty="0">
                <a:effectLst/>
                <a:latin typeface="DeepSeek-CJK-patch"/>
              </a:rPr>
              <a:t> ( cloud data centers).</a:t>
            </a:r>
          </a:p>
          <a:p>
            <a:pPr algn="l">
              <a:lnSpc>
                <a:spcPts val="2143"/>
              </a:lnSpc>
              <a:spcBef>
                <a:spcPts val="300"/>
              </a:spcBef>
              <a:spcAft>
                <a:spcPts val="300"/>
              </a:spcAft>
              <a:buFont typeface="+mj-lt"/>
              <a:buAutoNum type="arabicPeriod"/>
            </a:pPr>
            <a:r>
              <a:rPr lang="en-US" b="1" i="0" dirty="0">
                <a:effectLst/>
                <a:latin typeface="DeepSeek-CJK-patch"/>
              </a:rPr>
              <a:t>Scalability &amp; Portability</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VMs can be </a:t>
            </a:r>
            <a:r>
              <a:rPr lang="en-US" b="1" i="0" dirty="0">
                <a:effectLst/>
                <a:latin typeface="DeepSeek-CJK-patch"/>
              </a:rPr>
              <a:t>cloned, migrated, or scaled</a:t>
            </a:r>
            <a:r>
              <a:rPr lang="en-US" b="0" i="0" dirty="0">
                <a:effectLst/>
                <a:latin typeface="DeepSeek-CJK-patch"/>
              </a:rPr>
              <a:t> dynamically.</a:t>
            </a:r>
          </a:p>
          <a:p>
            <a:pPr marL="742950" lvl="1" indent="-285750" algn="l">
              <a:lnSpc>
                <a:spcPts val="2143"/>
              </a:lnSpc>
              <a:spcBef>
                <a:spcPts val="300"/>
              </a:spcBef>
              <a:spcAft>
                <a:spcPts val="1029"/>
              </a:spcAft>
              <a:buFont typeface="+mj-lt"/>
              <a:buAutoNum type="arabicPeriod"/>
            </a:pPr>
            <a:r>
              <a:rPr lang="en-US" b="0" i="0" dirty="0">
                <a:effectLst/>
                <a:latin typeface="DeepSeek-CJK-patch"/>
              </a:rPr>
              <a:t>Enables cloud computing (AWS, Azure) and disaster recovery.</a:t>
            </a:r>
          </a:p>
        </p:txBody>
      </p:sp>
      <p:pic>
        <p:nvPicPr>
          <p:cNvPr id="2054" name="Picture 6">
            <a:extLst>
              <a:ext uri="{FF2B5EF4-FFF2-40B4-BE49-F238E27FC236}">
                <a16:creationId xmlns:a16="http://schemas.microsoft.com/office/drawing/2014/main" id="{7DA9C9F7-DD9E-959B-8C63-E6D1064FF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089" y="3119718"/>
            <a:ext cx="4488992" cy="252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8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ED0B1-7A3B-1BEC-230A-2CDC659E24D8}"/>
              </a:ext>
            </a:extLst>
          </p:cNvPr>
          <p:cNvSpPr>
            <a:spLocks noGrp="1"/>
          </p:cNvSpPr>
          <p:nvPr>
            <p:ph type="title"/>
          </p:nvPr>
        </p:nvSpPr>
        <p:spPr/>
        <p:txBody>
          <a:bodyPr/>
          <a:lstStyle/>
          <a:p>
            <a:r>
              <a:rPr lang="en-US" b="1" i="0" dirty="0">
                <a:effectLst/>
                <a:latin typeface="DeepSeek-CJK-patch"/>
              </a:rPr>
              <a:t>I/O Management (Network &amp; Storage)</a:t>
            </a:r>
            <a:endParaRPr lang="en-US" dirty="0"/>
          </a:p>
        </p:txBody>
      </p:sp>
      <p:sp>
        <p:nvSpPr>
          <p:cNvPr id="7" name="TextBox 6">
            <a:extLst>
              <a:ext uri="{FF2B5EF4-FFF2-40B4-BE49-F238E27FC236}">
                <a16:creationId xmlns:a16="http://schemas.microsoft.com/office/drawing/2014/main" id="{66E014C3-E77C-E2A1-CD23-37500C0BD38C}"/>
              </a:ext>
            </a:extLst>
          </p:cNvPr>
          <p:cNvSpPr txBox="1"/>
          <p:nvPr/>
        </p:nvSpPr>
        <p:spPr>
          <a:xfrm>
            <a:off x="594361" y="2308878"/>
            <a:ext cx="7838440" cy="4452501"/>
          </a:xfrm>
          <a:prstGeom prst="rect">
            <a:avLst/>
          </a:prstGeom>
          <a:noFill/>
        </p:spPr>
        <p:txBody>
          <a:bodyPr wrap="square" rtlCol="0">
            <a:spAutoFit/>
          </a:bodyPr>
          <a:lstStyle/>
          <a:p>
            <a:pPr marL="285750" indent="-285750" algn="l">
              <a:lnSpc>
                <a:spcPts val="2143"/>
              </a:lnSpc>
              <a:spcBef>
                <a:spcPts val="1029"/>
              </a:spcBef>
              <a:spcAft>
                <a:spcPts val="300"/>
              </a:spcAft>
              <a:buFont typeface="Wingdings" panose="05000000000000000000" pitchFamily="2" charset="2"/>
              <a:buChar char="Ø"/>
            </a:pPr>
            <a:r>
              <a:rPr lang="en-US" sz="1400" b="1" i="0" dirty="0">
                <a:solidFill>
                  <a:schemeClr val="bg1"/>
                </a:solidFill>
                <a:effectLst/>
                <a:latin typeface="DeepSeek-CJK-patch"/>
              </a:rPr>
              <a:t>Para-virtualized I/O (PV Drivers):</a:t>
            </a:r>
            <a:endParaRPr lang="en-US" sz="1400" b="0" i="0" dirty="0">
              <a:solidFill>
                <a:schemeClr val="bg1"/>
              </a:solidFill>
              <a:effectLst/>
              <a:latin typeface="DeepSeek-CJK-patch"/>
            </a:endParaRP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Modified Guest OS drivers communicate directly with the hypervisor (Xen’s </a:t>
            </a:r>
            <a:r>
              <a:rPr lang="en-US" sz="1400" b="1" i="0" dirty="0" err="1">
                <a:solidFill>
                  <a:schemeClr val="bg1"/>
                </a:solidFill>
                <a:effectLst/>
                <a:latin typeface="DeepSeek-CJK-patch"/>
              </a:rPr>
              <a:t>netfront</a:t>
            </a:r>
            <a:r>
              <a:rPr lang="en-US" sz="1400" b="1" i="0" dirty="0">
                <a:solidFill>
                  <a:schemeClr val="bg1"/>
                </a:solidFill>
                <a:effectLst/>
                <a:latin typeface="DeepSeek-CJK-patch"/>
              </a:rPr>
              <a:t>/</a:t>
            </a:r>
            <a:r>
              <a:rPr lang="en-US" sz="1400" b="1" i="0" dirty="0" err="1">
                <a:solidFill>
                  <a:schemeClr val="bg1"/>
                </a:solidFill>
                <a:effectLst/>
                <a:latin typeface="DeepSeek-CJK-patch"/>
              </a:rPr>
              <a:t>blkfront</a:t>
            </a:r>
            <a:r>
              <a:rPr lang="en-US" sz="1400" b="0" i="0" dirty="0">
                <a:solidFill>
                  <a:schemeClr val="bg1"/>
                </a:solidFill>
                <a:effectLst/>
                <a:latin typeface="DeepSeek-CJK-patch"/>
              </a:rPr>
              <a:t>).</a:t>
            </a: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Faster than full emulation.</a:t>
            </a: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Requires </a:t>
            </a:r>
            <a:r>
              <a:rPr lang="en-US" sz="1400" b="1" i="0" dirty="0">
                <a:solidFill>
                  <a:schemeClr val="bg1"/>
                </a:solidFill>
                <a:effectLst/>
                <a:latin typeface="DeepSeek-CJK-patch"/>
              </a:rPr>
              <a:t>modified guest OS</a:t>
            </a:r>
            <a:r>
              <a:rPr lang="en-US" sz="1400" b="0" i="0" dirty="0">
                <a:solidFill>
                  <a:schemeClr val="bg1"/>
                </a:solidFill>
                <a:effectLst/>
                <a:latin typeface="DeepSeek-CJK-patch"/>
              </a:rPr>
              <a:t> (Windows needs extra drivers).</a:t>
            </a:r>
          </a:p>
          <a:p>
            <a:pPr marL="285750" indent="-285750" algn="l">
              <a:lnSpc>
                <a:spcPts val="2143"/>
              </a:lnSpc>
              <a:spcBef>
                <a:spcPts val="300"/>
              </a:spcBef>
              <a:spcAft>
                <a:spcPts val="300"/>
              </a:spcAft>
              <a:buFont typeface="Wingdings" panose="05000000000000000000" pitchFamily="2" charset="2"/>
              <a:buChar char="Ø"/>
            </a:pPr>
            <a:r>
              <a:rPr lang="en-US" sz="1400" b="1" i="0" dirty="0">
                <a:solidFill>
                  <a:schemeClr val="bg1"/>
                </a:solidFill>
                <a:effectLst/>
                <a:latin typeface="DeepSeek-CJK-patch"/>
              </a:rPr>
              <a:t>Hardware Passthrough:</a:t>
            </a:r>
            <a:endParaRPr lang="en-US" sz="1400" b="0" i="0" dirty="0">
              <a:solidFill>
                <a:schemeClr val="bg1"/>
              </a:solidFill>
              <a:effectLst/>
              <a:latin typeface="DeepSeek-CJK-patch"/>
            </a:endParaRP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Bypasses the hypervisor for near-native performance (used in cloud GPUs/NICs).</a:t>
            </a:r>
          </a:p>
          <a:p>
            <a:pPr marL="742950" lvl="1" indent="-285750" algn="l">
              <a:lnSpc>
                <a:spcPts val="2143"/>
              </a:lnSpc>
              <a:spcBef>
                <a:spcPts val="300"/>
              </a:spcBef>
              <a:spcAft>
                <a:spcPts val="1029"/>
              </a:spcAft>
              <a:buFont typeface="Wingdings" panose="05000000000000000000" pitchFamily="2" charset="2"/>
              <a:buChar char="§"/>
            </a:pPr>
            <a:r>
              <a:rPr lang="en-US" sz="1400" dirty="0">
                <a:solidFill>
                  <a:schemeClr val="bg1"/>
                </a:solidFill>
                <a:latin typeface="DeepSeek-CJK-patch"/>
              </a:rPr>
              <a:t>High cost/ complex setup</a:t>
            </a:r>
            <a:endParaRPr lang="en-US" sz="1400" b="0" i="0" dirty="0">
              <a:solidFill>
                <a:schemeClr val="bg1"/>
              </a:solidFill>
              <a:effectLst/>
              <a:latin typeface="DeepSeek-CJK-patch"/>
            </a:endParaRPr>
          </a:p>
          <a:p>
            <a:pPr marL="285750" indent="-285750" algn="l">
              <a:lnSpc>
                <a:spcPts val="2143"/>
              </a:lnSpc>
              <a:spcBef>
                <a:spcPts val="300"/>
              </a:spcBef>
              <a:spcAft>
                <a:spcPts val="300"/>
              </a:spcAft>
              <a:buFont typeface="Wingdings" panose="05000000000000000000" pitchFamily="2" charset="2"/>
              <a:buChar char="Ø"/>
            </a:pPr>
            <a:r>
              <a:rPr lang="en-US" sz="1400" b="1" i="0" dirty="0">
                <a:solidFill>
                  <a:schemeClr val="bg1"/>
                </a:solidFill>
                <a:effectLst/>
                <a:latin typeface="DeepSeek-CJK-patch"/>
              </a:rPr>
              <a:t>Software-Defined Networking (SDN):</a:t>
            </a:r>
            <a:endParaRPr lang="en-US" sz="1400" b="0" i="0" dirty="0">
              <a:solidFill>
                <a:schemeClr val="bg1"/>
              </a:solidFill>
              <a:effectLst/>
              <a:latin typeface="DeepSeek-CJK-patch"/>
            </a:endParaRP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Virtual switches (Open </a:t>
            </a:r>
            <a:r>
              <a:rPr lang="en-US" sz="1400" b="0" i="0" dirty="0" err="1">
                <a:solidFill>
                  <a:schemeClr val="bg1"/>
                </a:solidFill>
                <a:effectLst/>
                <a:latin typeface="DeepSeek-CJK-patch"/>
              </a:rPr>
              <a:t>vSwitch</a:t>
            </a:r>
            <a:r>
              <a:rPr lang="en-US" sz="1400" b="0" i="0" dirty="0">
                <a:solidFill>
                  <a:schemeClr val="bg1"/>
                </a:solidFill>
                <a:effectLst/>
                <a:latin typeface="DeepSeek-CJK-patch"/>
              </a:rPr>
              <a:t>) manage inter-VM traffic.</a:t>
            </a:r>
          </a:p>
          <a:p>
            <a:pPr marL="742950" lvl="1" indent="-285750" algn="l">
              <a:lnSpc>
                <a:spcPts val="2143"/>
              </a:lnSpc>
              <a:spcBef>
                <a:spcPts val="300"/>
              </a:spcBef>
              <a:spcAft>
                <a:spcPts val="1029"/>
              </a:spcAft>
              <a:buFont typeface="Wingdings" panose="05000000000000000000" pitchFamily="2" charset="2"/>
              <a:buChar char="§"/>
            </a:pPr>
            <a:r>
              <a:rPr lang="en-US" sz="1400" b="0" i="0" dirty="0">
                <a:solidFill>
                  <a:schemeClr val="bg1"/>
                </a:solidFill>
                <a:effectLst/>
                <a:latin typeface="DeepSeek-CJK-patch"/>
              </a:rPr>
              <a:t>Slight latency overhead (~10µs per hop).</a:t>
            </a:r>
            <a:endParaRPr lang="en-US" sz="1400" dirty="0">
              <a:solidFill>
                <a:srgbClr val="FF0000"/>
              </a:solidFill>
              <a:latin typeface="DeepSeek-CJK-patch"/>
            </a:endParaRPr>
          </a:p>
          <a:p>
            <a:pPr lvl="1" algn="l">
              <a:lnSpc>
                <a:spcPts val="2143"/>
              </a:lnSpc>
              <a:spcBef>
                <a:spcPts val="300"/>
              </a:spcBef>
              <a:spcAft>
                <a:spcPts val="1029"/>
              </a:spcAft>
            </a:pPr>
            <a:r>
              <a:rPr lang="en-US" sz="1400" b="0" i="0" dirty="0">
                <a:solidFill>
                  <a:srgbClr val="FF0000"/>
                </a:solidFill>
                <a:effectLst/>
                <a:latin typeface="DeepSeek-CJK-patch"/>
              </a:rPr>
              <a:t>I/O bottlenecks are common in high-density VM environments.</a:t>
            </a:r>
            <a:endParaRPr lang="en-US" sz="1400" dirty="0">
              <a:solidFill>
                <a:srgbClr val="FF0000"/>
              </a:solidFill>
              <a:latin typeface="DeepSeek-CJK-patch"/>
            </a:endParaRPr>
          </a:p>
        </p:txBody>
      </p:sp>
      <p:pic>
        <p:nvPicPr>
          <p:cNvPr id="3074" name="Picture 2" descr="Bottleneck">
            <a:extLst>
              <a:ext uri="{FF2B5EF4-FFF2-40B4-BE49-F238E27FC236}">
                <a16:creationId xmlns:a16="http://schemas.microsoft.com/office/drawing/2014/main" id="{63A6E489-DA32-9D9D-E54F-94A039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129" y="3249930"/>
            <a:ext cx="4545404" cy="307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2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3AF2C5D-1FB7-5D44-E83F-85FA4E9F9951}"/>
              </a:ext>
            </a:extLst>
          </p:cNvPr>
          <p:cNvPicPr>
            <a:picLocks noGrp="1" noChangeAspect="1"/>
          </p:cNvPicPr>
          <p:nvPr>
            <p:ph type="pic" sz="quarter" idx="13"/>
          </p:nvPr>
        </p:nvPicPr>
        <p:blipFill>
          <a:blip r:embed="rId2"/>
          <a:srcRect l="5699" r="5699"/>
          <a:stretch>
            <a:fillRect/>
          </a:stretch>
        </p:blipFill>
        <p:spPr>
          <a:prstGeom prst="rect">
            <a:avLst/>
          </a:prstGeom>
        </p:spPr>
      </p:pic>
      <p:sp>
        <p:nvSpPr>
          <p:cNvPr id="4" name="Title 3">
            <a:extLst>
              <a:ext uri="{FF2B5EF4-FFF2-40B4-BE49-F238E27FC236}">
                <a16:creationId xmlns:a16="http://schemas.microsoft.com/office/drawing/2014/main" id="{A6256A94-3F0A-48AE-1176-AA35B85746E2}"/>
              </a:ext>
            </a:extLst>
          </p:cNvPr>
          <p:cNvSpPr>
            <a:spLocks noGrp="1"/>
          </p:cNvSpPr>
          <p:nvPr>
            <p:ph type="title"/>
          </p:nvPr>
        </p:nvSpPr>
        <p:spPr/>
        <p:txBody>
          <a:bodyPr/>
          <a:lstStyle/>
          <a:p>
            <a:r>
              <a:rPr lang="en-US" dirty="0"/>
              <a:t>Memory Management In Virtual Machines </a:t>
            </a:r>
          </a:p>
        </p:txBody>
      </p:sp>
    </p:spTree>
    <p:extLst>
      <p:ext uri="{BB962C8B-B14F-4D97-AF65-F5344CB8AC3E}">
        <p14:creationId xmlns:p14="http://schemas.microsoft.com/office/powerpoint/2010/main" val="1088756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4249-2A2B-3E03-22BD-9BA5DD33D807}"/>
              </a:ext>
            </a:extLst>
          </p:cNvPr>
          <p:cNvSpPr>
            <a:spLocks noGrp="1"/>
          </p:cNvSpPr>
          <p:nvPr>
            <p:ph type="title"/>
          </p:nvPr>
        </p:nvSpPr>
        <p:spPr/>
        <p:txBody>
          <a:bodyPr/>
          <a:lstStyle/>
          <a:p>
            <a:pPr>
              <a:spcAft>
                <a:spcPts val="1029"/>
              </a:spcAft>
            </a:pPr>
            <a:r>
              <a:rPr lang="en-US" b="1" i="0" dirty="0">
                <a:effectLst/>
                <a:latin typeface="DeepSeek-CJK-patch"/>
              </a:rPr>
              <a:t>Trap-and-Emulate in Virtual Machines</a:t>
            </a:r>
            <a:endParaRPr lang="en-US" b="0" i="0" dirty="0">
              <a:effectLst/>
              <a:latin typeface="DeepSeek-CJK-patch"/>
            </a:endParaRPr>
          </a:p>
        </p:txBody>
      </p:sp>
      <p:sp>
        <p:nvSpPr>
          <p:cNvPr id="4" name="TextBox 3">
            <a:extLst>
              <a:ext uri="{FF2B5EF4-FFF2-40B4-BE49-F238E27FC236}">
                <a16:creationId xmlns:a16="http://schemas.microsoft.com/office/drawing/2014/main" id="{86E94039-8A85-937D-7D97-F2654FFB79C9}"/>
              </a:ext>
            </a:extLst>
          </p:cNvPr>
          <p:cNvSpPr txBox="1"/>
          <p:nvPr/>
        </p:nvSpPr>
        <p:spPr>
          <a:xfrm>
            <a:off x="594360" y="2474904"/>
            <a:ext cx="4372618" cy="4321696"/>
          </a:xfrm>
          <a:prstGeom prst="rect">
            <a:avLst/>
          </a:prstGeom>
          <a:noFill/>
        </p:spPr>
        <p:txBody>
          <a:bodyPr wrap="square" rtlCol="0">
            <a:spAutoFit/>
          </a:bodyPr>
          <a:lstStyle/>
          <a:p>
            <a:pPr algn="l">
              <a:lnSpc>
                <a:spcPts val="2143"/>
              </a:lnSpc>
              <a:spcBef>
                <a:spcPts val="1029"/>
              </a:spcBef>
              <a:spcAft>
                <a:spcPts val="300"/>
              </a:spcAft>
              <a:buFont typeface="+mj-lt"/>
              <a:buAutoNum type="arabicPeriod"/>
            </a:pPr>
            <a:r>
              <a:rPr lang="en-US" sz="1400" b="1" i="0" dirty="0">
                <a:solidFill>
                  <a:schemeClr val="bg1"/>
                </a:solidFill>
                <a:effectLst/>
                <a:latin typeface="DeepSeek-CJK-patch"/>
              </a:rPr>
              <a:t>Trap</a:t>
            </a:r>
            <a:r>
              <a:rPr lang="en-US" sz="14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400" b="0" i="0" dirty="0">
                <a:solidFill>
                  <a:schemeClr val="bg1"/>
                </a:solidFill>
                <a:effectLst/>
                <a:latin typeface="DeepSeek-CJK-patch"/>
              </a:rPr>
              <a:t>When a VM tries to do something privileged (e.g., access the CPU or disk), the hypervisor </a:t>
            </a:r>
            <a:r>
              <a:rPr lang="en-US" sz="1400" b="1" i="0" dirty="0">
                <a:solidFill>
                  <a:schemeClr val="bg1"/>
                </a:solidFill>
                <a:effectLst/>
                <a:latin typeface="DeepSeek-CJK-patch"/>
              </a:rPr>
              <a:t>intercepts</a:t>
            </a:r>
            <a:r>
              <a:rPr lang="en-US" sz="1400" b="0" i="0" dirty="0">
                <a:solidFill>
                  <a:schemeClr val="bg1"/>
                </a:solidFill>
                <a:effectLst/>
                <a:latin typeface="DeepSeek-CJK-patch"/>
              </a:rPr>
              <a:t> it (like a "pause button").</a:t>
            </a:r>
          </a:p>
          <a:p>
            <a:pPr marL="742950" lvl="1" indent="-285750" algn="l">
              <a:lnSpc>
                <a:spcPts val="2143"/>
              </a:lnSpc>
              <a:spcBef>
                <a:spcPts val="300"/>
              </a:spcBef>
              <a:spcAft>
                <a:spcPts val="1029"/>
              </a:spcAft>
              <a:buFont typeface="+mj-lt"/>
              <a:buAutoNum type="arabicPeriod"/>
            </a:pPr>
            <a:r>
              <a:rPr lang="en-US" sz="1400" b="0" i="1" dirty="0">
                <a:solidFill>
                  <a:schemeClr val="bg1"/>
                </a:solidFill>
                <a:effectLst/>
                <a:latin typeface="DeepSeek-CJK-patch"/>
              </a:rPr>
              <a:t>Example</a:t>
            </a:r>
            <a:r>
              <a:rPr lang="en-US" sz="1400" b="0" i="0" dirty="0">
                <a:solidFill>
                  <a:schemeClr val="bg1"/>
                </a:solidFill>
                <a:effectLst/>
                <a:latin typeface="DeepSeek-CJK-patch"/>
              </a:rPr>
              <a:t>: A guest Linux OS tries to change CPU settings → Hypervisor catches this request.</a:t>
            </a:r>
          </a:p>
          <a:p>
            <a:pPr algn="l">
              <a:lnSpc>
                <a:spcPts val="2143"/>
              </a:lnSpc>
              <a:spcBef>
                <a:spcPts val="300"/>
              </a:spcBef>
              <a:spcAft>
                <a:spcPts val="300"/>
              </a:spcAft>
              <a:buFont typeface="+mj-lt"/>
              <a:buAutoNum type="arabicPeriod"/>
            </a:pPr>
            <a:r>
              <a:rPr lang="en-US" sz="1400" b="1" i="0" dirty="0">
                <a:solidFill>
                  <a:schemeClr val="bg1"/>
                </a:solidFill>
                <a:effectLst/>
                <a:latin typeface="DeepSeek-CJK-patch"/>
              </a:rPr>
              <a:t>Emulate</a:t>
            </a:r>
            <a:r>
              <a:rPr lang="en-US" sz="14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400" b="0" i="0" dirty="0">
                <a:solidFill>
                  <a:schemeClr val="bg1"/>
                </a:solidFill>
                <a:effectLst/>
                <a:latin typeface="DeepSeek-CJK-patch"/>
              </a:rPr>
              <a:t>The hypervisor </a:t>
            </a:r>
            <a:r>
              <a:rPr lang="en-US" sz="1400" b="1" i="0" dirty="0">
                <a:solidFill>
                  <a:schemeClr val="bg1"/>
                </a:solidFill>
                <a:effectLst/>
                <a:latin typeface="DeepSeek-CJK-patch"/>
              </a:rPr>
              <a:t>fakes</a:t>
            </a:r>
            <a:r>
              <a:rPr lang="en-US" sz="1400" b="0" i="0" dirty="0">
                <a:solidFill>
                  <a:schemeClr val="bg1"/>
                </a:solidFill>
                <a:effectLst/>
                <a:latin typeface="DeepSeek-CJK-patch"/>
              </a:rPr>
              <a:t> the result of the operation (like a video game simulating physics).</a:t>
            </a:r>
          </a:p>
          <a:p>
            <a:pPr marL="742950" lvl="1" indent="-285750" algn="l">
              <a:lnSpc>
                <a:spcPts val="2143"/>
              </a:lnSpc>
              <a:spcBef>
                <a:spcPts val="300"/>
              </a:spcBef>
              <a:spcAft>
                <a:spcPts val="1029"/>
              </a:spcAft>
              <a:buFont typeface="+mj-lt"/>
              <a:buAutoNum type="arabicPeriod"/>
            </a:pPr>
            <a:r>
              <a:rPr lang="en-US" sz="1400" b="0" i="1" dirty="0">
                <a:solidFill>
                  <a:schemeClr val="bg1"/>
                </a:solidFill>
                <a:effectLst/>
                <a:latin typeface="DeepSeek-CJK-patch"/>
              </a:rPr>
              <a:t>Example</a:t>
            </a:r>
            <a:r>
              <a:rPr lang="en-US" sz="1400" b="0" i="0" dirty="0">
                <a:solidFill>
                  <a:schemeClr val="bg1"/>
                </a:solidFill>
                <a:effectLst/>
                <a:latin typeface="DeepSeek-CJK-patch"/>
              </a:rPr>
              <a:t>: Instead of real disk access, the hypervisor returns data from a virtual disk file.</a:t>
            </a:r>
          </a:p>
          <a:p>
            <a:endParaRPr lang="en-US" sz="1400" dirty="0">
              <a:solidFill>
                <a:schemeClr val="bg1"/>
              </a:solidFill>
            </a:endParaRPr>
          </a:p>
        </p:txBody>
      </p:sp>
      <p:sp>
        <p:nvSpPr>
          <p:cNvPr id="5" name="TextBox 4">
            <a:extLst>
              <a:ext uri="{FF2B5EF4-FFF2-40B4-BE49-F238E27FC236}">
                <a16:creationId xmlns:a16="http://schemas.microsoft.com/office/drawing/2014/main" id="{101C3AB3-737D-DE94-FCC5-A5E28AC5F6AC}"/>
              </a:ext>
            </a:extLst>
          </p:cNvPr>
          <p:cNvSpPr txBox="1"/>
          <p:nvPr/>
        </p:nvSpPr>
        <p:spPr>
          <a:xfrm>
            <a:off x="4966978" y="2810364"/>
            <a:ext cx="3592671" cy="3216265"/>
          </a:xfrm>
          <a:prstGeom prst="rect">
            <a:avLst/>
          </a:prstGeom>
          <a:noFill/>
        </p:spPr>
        <p:txBody>
          <a:bodyPr wrap="square" rtlCol="0">
            <a:spAutoFit/>
          </a:bodyPr>
          <a:lstStyle/>
          <a:p>
            <a:pPr algn="l">
              <a:spcBef>
                <a:spcPts val="1372"/>
              </a:spcBef>
              <a:spcAft>
                <a:spcPts val="1029"/>
              </a:spcAft>
              <a:buNone/>
            </a:pPr>
            <a:r>
              <a:rPr lang="en-US" sz="1400" b="1" i="0" dirty="0">
                <a:solidFill>
                  <a:schemeClr val="bg1"/>
                </a:solidFill>
                <a:effectLst/>
                <a:latin typeface="DeepSeek-CJK-patch"/>
              </a:rPr>
              <a:t>Real-World Analogy</a:t>
            </a:r>
            <a:endParaRPr lang="en-US" sz="1400" b="0" i="0" dirty="0">
              <a:solidFill>
                <a:schemeClr val="bg1"/>
              </a:solidFill>
              <a:effectLst/>
              <a:latin typeface="DeepSeek-CJK-patch"/>
            </a:endParaRPr>
          </a:p>
          <a:p>
            <a:pPr algn="l">
              <a:lnSpc>
                <a:spcPts val="2143"/>
              </a:lnSpc>
              <a:spcBef>
                <a:spcPts val="1029"/>
              </a:spcBef>
              <a:spcAft>
                <a:spcPts val="1029"/>
              </a:spcAft>
              <a:buNone/>
            </a:pPr>
            <a:r>
              <a:rPr lang="en-US" sz="1400" b="0" i="0" dirty="0">
                <a:solidFill>
                  <a:schemeClr val="bg1"/>
                </a:solidFill>
                <a:effectLst/>
                <a:latin typeface="DeepSeek-CJK-patch"/>
              </a:rPr>
              <a:t>Imagine a </a:t>
            </a:r>
            <a:r>
              <a:rPr lang="en-US" sz="1400" b="1" i="0" dirty="0">
                <a:solidFill>
                  <a:schemeClr val="bg1"/>
                </a:solidFill>
                <a:effectLst/>
                <a:latin typeface="DeepSeek-CJK-patch"/>
              </a:rPr>
              <a:t>kid (guest OS)</a:t>
            </a:r>
            <a:r>
              <a:rPr lang="en-US" sz="1400" b="0" i="0" dirty="0">
                <a:solidFill>
                  <a:schemeClr val="bg1"/>
                </a:solidFill>
                <a:effectLst/>
                <a:latin typeface="DeepSeek-CJK-patch"/>
              </a:rPr>
              <a:t> playing with a toy steering wheel (hardware):</a:t>
            </a:r>
          </a:p>
          <a:p>
            <a:pPr algn="l">
              <a:lnSpc>
                <a:spcPts val="2143"/>
              </a:lnSpc>
              <a:spcBef>
                <a:spcPts val="1029"/>
              </a:spcBef>
              <a:spcAft>
                <a:spcPts val="1029"/>
              </a:spcAft>
              <a:buFont typeface="Arial" panose="020B0604020202020204" pitchFamily="34" charset="0"/>
              <a:buChar char="•"/>
            </a:pPr>
            <a:r>
              <a:rPr lang="en-US" sz="1400" b="0" i="0" dirty="0">
                <a:solidFill>
                  <a:schemeClr val="bg1"/>
                </a:solidFill>
                <a:effectLst/>
                <a:latin typeface="DeepSeek-CJK-patch"/>
              </a:rPr>
              <a:t>The </a:t>
            </a:r>
            <a:r>
              <a:rPr lang="en-US" sz="1400" b="1" i="0" dirty="0">
                <a:solidFill>
                  <a:schemeClr val="bg1"/>
                </a:solidFill>
                <a:effectLst/>
                <a:latin typeface="DeepSeek-CJK-patch"/>
              </a:rPr>
              <a:t>parent (hypervisor)</a:t>
            </a:r>
            <a:r>
              <a:rPr lang="en-US" sz="1400" b="0" i="0" dirty="0">
                <a:solidFill>
                  <a:schemeClr val="bg1"/>
                </a:solidFill>
                <a:effectLst/>
                <a:latin typeface="DeepSeek-CJK-patch"/>
              </a:rPr>
              <a:t> lets the kid "drive" but secretly controls the car.</a:t>
            </a:r>
          </a:p>
          <a:p>
            <a:pPr algn="l">
              <a:lnSpc>
                <a:spcPts val="2143"/>
              </a:lnSpc>
              <a:spcBef>
                <a:spcPts val="300"/>
              </a:spcBef>
              <a:spcAft>
                <a:spcPts val="1029"/>
              </a:spcAft>
              <a:buFont typeface="Arial" panose="020B0604020202020204" pitchFamily="34" charset="0"/>
              <a:buChar char="•"/>
            </a:pPr>
            <a:r>
              <a:rPr lang="en-US" sz="1400" b="0" i="0" dirty="0">
                <a:solidFill>
                  <a:schemeClr val="bg1"/>
                </a:solidFill>
                <a:effectLst/>
                <a:latin typeface="DeepSeek-CJK-patch"/>
              </a:rPr>
              <a:t>If the kid tries to honk (privileged action), the parent </a:t>
            </a:r>
            <a:r>
              <a:rPr lang="en-US" sz="1400" b="1" i="0" dirty="0">
                <a:solidFill>
                  <a:schemeClr val="bg1"/>
                </a:solidFill>
                <a:effectLst/>
                <a:latin typeface="DeepSeek-CJK-patch"/>
              </a:rPr>
              <a:t>intercepts</a:t>
            </a:r>
            <a:r>
              <a:rPr lang="en-US" sz="1400" b="0" i="0" dirty="0">
                <a:solidFill>
                  <a:schemeClr val="bg1"/>
                </a:solidFill>
                <a:effectLst/>
                <a:latin typeface="DeepSeek-CJK-patch"/>
              </a:rPr>
              <a:t> and makes a "beep" sound instead.</a:t>
            </a:r>
          </a:p>
          <a:p>
            <a:endParaRPr lang="en-US" sz="1400" dirty="0">
              <a:solidFill>
                <a:schemeClr val="bg1"/>
              </a:solidFill>
            </a:endParaRPr>
          </a:p>
        </p:txBody>
      </p:sp>
      <p:pic>
        <p:nvPicPr>
          <p:cNvPr id="7" name="Picture 6">
            <a:extLst>
              <a:ext uri="{FF2B5EF4-FFF2-40B4-BE49-F238E27FC236}">
                <a16:creationId xmlns:a16="http://schemas.microsoft.com/office/drawing/2014/main" id="{D142C07C-047E-6BDF-7F96-9D9D6DB6650A}"/>
              </a:ext>
            </a:extLst>
          </p:cNvPr>
          <p:cNvPicPr>
            <a:picLocks noChangeAspect="1"/>
          </p:cNvPicPr>
          <p:nvPr/>
        </p:nvPicPr>
        <p:blipFill>
          <a:blip r:embed="rId2"/>
          <a:stretch>
            <a:fillRect/>
          </a:stretch>
        </p:blipFill>
        <p:spPr>
          <a:xfrm>
            <a:off x="8500002" y="2694504"/>
            <a:ext cx="3461440" cy="2735084"/>
          </a:xfrm>
          <a:prstGeom prst="rect">
            <a:avLst/>
          </a:prstGeom>
        </p:spPr>
      </p:pic>
    </p:spTree>
    <p:extLst>
      <p:ext uri="{BB962C8B-B14F-4D97-AF65-F5344CB8AC3E}">
        <p14:creationId xmlns:p14="http://schemas.microsoft.com/office/powerpoint/2010/main" val="413417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4F62-0329-B0CC-7868-F618C944B5EF}"/>
              </a:ext>
            </a:extLst>
          </p:cNvPr>
          <p:cNvSpPr>
            <a:spLocks noGrp="1"/>
          </p:cNvSpPr>
          <p:nvPr>
            <p:ph type="title"/>
          </p:nvPr>
        </p:nvSpPr>
        <p:spPr/>
        <p:txBody>
          <a:bodyPr/>
          <a:lstStyle/>
          <a:p>
            <a:r>
              <a:rPr lang="en-US" b="1" i="0" dirty="0">
                <a:effectLst/>
                <a:latin typeface="DeepSeek-CJK-patch"/>
              </a:rPr>
              <a:t>Paging in Virtual Machines (VMs)</a:t>
            </a:r>
            <a:endParaRPr lang="en-US" dirty="0"/>
          </a:p>
        </p:txBody>
      </p:sp>
      <p:sp>
        <p:nvSpPr>
          <p:cNvPr id="4" name="TextBox 3">
            <a:extLst>
              <a:ext uri="{FF2B5EF4-FFF2-40B4-BE49-F238E27FC236}">
                <a16:creationId xmlns:a16="http://schemas.microsoft.com/office/drawing/2014/main" id="{CFE5B3E2-3682-2234-6AAF-5E3EA2C36809}"/>
              </a:ext>
            </a:extLst>
          </p:cNvPr>
          <p:cNvSpPr txBox="1"/>
          <p:nvPr/>
        </p:nvSpPr>
        <p:spPr>
          <a:xfrm>
            <a:off x="594360" y="2640398"/>
            <a:ext cx="2792707" cy="4526880"/>
          </a:xfrm>
          <a:prstGeom prst="rect">
            <a:avLst/>
          </a:prstGeom>
          <a:noFill/>
        </p:spPr>
        <p:txBody>
          <a:bodyPr wrap="square" rtlCol="0">
            <a:spAutoFit/>
          </a:bodyPr>
          <a:lstStyle/>
          <a:p>
            <a:pPr algn="l">
              <a:lnSpc>
                <a:spcPts val="2143"/>
              </a:lnSpc>
              <a:spcBef>
                <a:spcPts val="1029"/>
              </a:spcBef>
              <a:spcAft>
                <a:spcPts val="1029"/>
              </a:spcAft>
              <a:buNone/>
            </a:pPr>
            <a:r>
              <a:rPr lang="en-US" sz="1400" b="0" i="0" dirty="0">
                <a:solidFill>
                  <a:schemeClr val="bg1"/>
                </a:solidFill>
                <a:effectLst/>
                <a:latin typeface="DeepSeek-CJK-patch"/>
              </a:rPr>
              <a:t>Paging is a memory management technique where the </a:t>
            </a:r>
            <a:r>
              <a:rPr lang="en-US" sz="1400" b="1" i="0" dirty="0">
                <a:solidFill>
                  <a:schemeClr val="bg1"/>
                </a:solidFill>
                <a:effectLst/>
                <a:latin typeface="DeepSeek-CJK-patch"/>
              </a:rPr>
              <a:t>hypervisor</a:t>
            </a:r>
            <a:r>
              <a:rPr lang="en-US" sz="1400" b="0" i="0" dirty="0">
                <a:solidFill>
                  <a:schemeClr val="bg1"/>
                </a:solidFill>
                <a:effectLst/>
                <a:latin typeface="DeepSeek-CJK-patch"/>
              </a:rPr>
              <a:t> (or host OS) divides physical RAM and virtual memory into fixed-size blocks called </a:t>
            </a:r>
            <a:r>
              <a:rPr lang="en-US" sz="1400" b="1" i="0" dirty="0">
                <a:solidFill>
                  <a:schemeClr val="bg1"/>
                </a:solidFill>
                <a:effectLst/>
                <a:latin typeface="DeepSeek-CJK-patch"/>
              </a:rPr>
              <a:t>pages</a:t>
            </a:r>
            <a:r>
              <a:rPr lang="en-US" sz="1400" b="0" i="0" dirty="0">
                <a:solidFill>
                  <a:schemeClr val="bg1"/>
                </a:solidFill>
                <a:effectLst/>
                <a:latin typeface="DeepSeek-CJK-patch"/>
              </a:rPr>
              <a:t> (typically 4KB). It allows:</a:t>
            </a:r>
          </a:p>
          <a:p>
            <a:pPr algn="l">
              <a:lnSpc>
                <a:spcPts val="2143"/>
              </a:lnSpc>
              <a:spcBef>
                <a:spcPts val="1029"/>
              </a:spcBef>
              <a:spcAft>
                <a:spcPts val="1029"/>
              </a:spcAft>
            </a:pPr>
            <a:r>
              <a:rPr lang="en-US" sz="1400" b="1" i="0" dirty="0">
                <a:solidFill>
                  <a:schemeClr val="bg1"/>
                </a:solidFill>
                <a:effectLst/>
                <a:latin typeface="DeepSeek-CJK-patch"/>
              </a:rPr>
              <a:t>Isolation</a:t>
            </a:r>
            <a:r>
              <a:rPr lang="en-US" sz="1400" b="0" i="0" dirty="0">
                <a:solidFill>
                  <a:schemeClr val="bg1"/>
                </a:solidFill>
                <a:effectLst/>
                <a:latin typeface="DeepSeek-CJK-patch"/>
              </a:rPr>
              <a:t>: Each VM thinks it has dedicated RAM.</a:t>
            </a:r>
          </a:p>
          <a:p>
            <a:pPr algn="l">
              <a:lnSpc>
                <a:spcPts val="2143"/>
              </a:lnSpc>
              <a:spcBef>
                <a:spcPts val="300"/>
              </a:spcBef>
              <a:spcAft>
                <a:spcPts val="1029"/>
              </a:spcAft>
            </a:pPr>
            <a:r>
              <a:rPr lang="en-US" sz="1400" b="1" i="0" dirty="0">
                <a:solidFill>
                  <a:schemeClr val="bg1"/>
                </a:solidFill>
                <a:effectLst/>
                <a:latin typeface="DeepSeek-CJK-patch"/>
              </a:rPr>
              <a:t>Efficiency</a:t>
            </a:r>
            <a:r>
              <a:rPr lang="en-US" sz="1400" b="0" i="0" dirty="0">
                <a:solidFill>
                  <a:schemeClr val="bg1"/>
                </a:solidFill>
                <a:effectLst/>
                <a:latin typeface="DeepSeek-CJK-patch"/>
              </a:rPr>
              <a:t>: Physical RAM is shared dynamically across VMs.</a:t>
            </a:r>
          </a:p>
          <a:p>
            <a:pPr algn="l">
              <a:lnSpc>
                <a:spcPts val="2143"/>
              </a:lnSpc>
              <a:spcBef>
                <a:spcPts val="300"/>
              </a:spcBef>
              <a:spcAft>
                <a:spcPts val="1029"/>
              </a:spcAft>
            </a:pPr>
            <a:r>
              <a:rPr lang="en-US" sz="1400" b="1" i="0" dirty="0">
                <a:solidFill>
                  <a:schemeClr val="bg1"/>
                </a:solidFill>
                <a:effectLst/>
                <a:latin typeface="DeepSeek-CJK-patch"/>
              </a:rPr>
              <a:t>Swapping</a:t>
            </a:r>
            <a:r>
              <a:rPr lang="en-US" sz="1400" b="0" i="0" dirty="0">
                <a:solidFill>
                  <a:schemeClr val="bg1"/>
                </a:solidFill>
                <a:effectLst/>
                <a:latin typeface="DeepSeek-CJK-patch"/>
              </a:rPr>
              <a:t>: Less-used pages can be moved to disk (swap space) when RAM is full.</a:t>
            </a:r>
          </a:p>
          <a:p>
            <a:endParaRPr lang="en-US" sz="1400" dirty="0">
              <a:solidFill>
                <a:schemeClr val="bg1"/>
              </a:solidFill>
            </a:endParaRPr>
          </a:p>
        </p:txBody>
      </p:sp>
      <p:sp>
        <p:nvSpPr>
          <p:cNvPr id="5" name="TextBox 4">
            <a:extLst>
              <a:ext uri="{FF2B5EF4-FFF2-40B4-BE49-F238E27FC236}">
                <a16:creationId xmlns:a16="http://schemas.microsoft.com/office/drawing/2014/main" id="{09620152-32DB-9854-FB08-EAC8DF553DF5}"/>
              </a:ext>
            </a:extLst>
          </p:cNvPr>
          <p:cNvSpPr txBox="1"/>
          <p:nvPr/>
        </p:nvSpPr>
        <p:spPr>
          <a:xfrm>
            <a:off x="3387067" y="2081270"/>
            <a:ext cx="3311318" cy="5086008"/>
          </a:xfrm>
          <a:prstGeom prst="rect">
            <a:avLst/>
          </a:prstGeom>
          <a:noFill/>
        </p:spPr>
        <p:txBody>
          <a:bodyPr wrap="square" rtlCol="0">
            <a:spAutoFit/>
          </a:bodyPr>
          <a:lstStyle/>
          <a:p>
            <a:pPr algn="l">
              <a:lnSpc>
                <a:spcPts val="2143"/>
              </a:lnSpc>
              <a:spcBef>
                <a:spcPts val="1372"/>
              </a:spcBef>
              <a:spcAft>
                <a:spcPts val="1029"/>
              </a:spcAft>
              <a:buNone/>
            </a:pPr>
            <a:r>
              <a:rPr lang="en-US" sz="1200" b="1" i="0" dirty="0">
                <a:solidFill>
                  <a:schemeClr val="bg1"/>
                </a:solidFill>
                <a:effectLst/>
                <a:latin typeface="DeepSeek-CJK-patch"/>
              </a:rPr>
              <a:t>How Paging Works in VMs</a:t>
            </a:r>
            <a:endParaRPr lang="en-US" sz="1200" b="0" i="0" dirty="0">
              <a:solidFill>
                <a:schemeClr val="bg1"/>
              </a:solidFill>
              <a:effectLst/>
              <a:latin typeface="DeepSeek-CJK-patch"/>
            </a:endParaRPr>
          </a:p>
          <a:p>
            <a:pPr algn="l">
              <a:lnSpc>
                <a:spcPts val="2143"/>
              </a:lnSpc>
              <a:spcBef>
                <a:spcPts val="1029"/>
              </a:spcBef>
              <a:spcAft>
                <a:spcPts val="300"/>
              </a:spcAft>
            </a:pPr>
            <a:r>
              <a:rPr lang="en-US" sz="1200" b="1" i="0" dirty="0">
                <a:solidFill>
                  <a:schemeClr val="bg1"/>
                </a:solidFill>
                <a:effectLst/>
                <a:latin typeface="DeepSeek-CJK-patch"/>
              </a:rPr>
              <a:t>Guest OS Perspective</a:t>
            </a:r>
            <a:r>
              <a:rPr lang="en-US" sz="12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200" b="0" i="0" dirty="0">
                <a:solidFill>
                  <a:schemeClr val="bg1"/>
                </a:solidFill>
                <a:effectLst/>
                <a:latin typeface="DeepSeek-CJK-patch"/>
              </a:rPr>
              <a:t>The VM sees </a:t>
            </a:r>
            <a:r>
              <a:rPr lang="en-US" sz="1200" b="1" i="0" dirty="0">
                <a:solidFill>
                  <a:schemeClr val="bg1"/>
                </a:solidFill>
                <a:effectLst/>
                <a:latin typeface="DeepSeek-CJK-patch"/>
              </a:rPr>
              <a:t>virtual RAM (</a:t>
            </a:r>
            <a:r>
              <a:rPr lang="en-US" sz="1200" b="1" i="0" dirty="0" err="1">
                <a:solidFill>
                  <a:schemeClr val="bg1"/>
                </a:solidFill>
                <a:effectLst/>
                <a:latin typeface="DeepSeek-CJK-patch"/>
              </a:rPr>
              <a:t>vRAM</a:t>
            </a:r>
            <a:r>
              <a:rPr lang="en-US" sz="1200" b="1" i="0" dirty="0">
                <a:solidFill>
                  <a:schemeClr val="bg1"/>
                </a:solidFill>
                <a:effectLst/>
                <a:latin typeface="DeepSeek-CJK-patch"/>
              </a:rPr>
              <a:t>)</a:t>
            </a:r>
            <a:r>
              <a:rPr lang="en-US" sz="1200" b="0" i="0" dirty="0">
                <a:solidFill>
                  <a:schemeClr val="bg1"/>
                </a:solidFill>
                <a:effectLst/>
                <a:latin typeface="DeepSeek-CJK-patch"/>
              </a:rPr>
              <a:t>, a contiguous memory space (e.g., 8GB).</a:t>
            </a:r>
          </a:p>
          <a:p>
            <a:pPr marL="742950" lvl="1" indent="-285750" algn="l">
              <a:lnSpc>
                <a:spcPts val="2143"/>
              </a:lnSpc>
              <a:spcBef>
                <a:spcPts val="300"/>
              </a:spcBef>
              <a:spcAft>
                <a:spcPts val="1029"/>
              </a:spcAft>
              <a:buFont typeface="+mj-lt"/>
              <a:buAutoNum type="arabicPeriod"/>
            </a:pPr>
            <a:r>
              <a:rPr lang="en-US" sz="1200" b="0" i="0" dirty="0">
                <a:solidFill>
                  <a:schemeClr val="bg1"/>
                </a:solidFill>
                <a:effectLst/>
                <a:latin typeface="DeepSeek-CJK-patch"/>
              </a:rPr>
              <a:t>The guest OS uses its </a:t>
            </a:r>
            <a:r>
              <a:rPr lang="en-US" sz="1200" b="1" i="0" dirty="0">
                <a:solidFill>
                  <a:schemeClr val="bg1"/>
                </a:solidFill>
                <a:effectLst/>
                <a:latin typeface="DeepSeek-CJK-patch"/>
              </a:rPr>
              <a:t>own page tables</a:t>
            </a:r>
            <a:r>
              <a:rPr lang="en-US" sz="1200" b="0" i="0" dirty="0">
                <a:solidFill>
                  <a:schemeClr val="bg1"/>
                </a:solidFill>
                <a:effectLst/>
                <a:latin typeface="DeepSeek-CJK-patch"/>
              </a:rPr>
              <a:t> to map </a:t>
            </a:r>
            <a:r>
              <a:rPr lang="en-US" sz="1200" b="0" i="0" dirty="0" err="1">
                <a:solidFill>
                  <a:schemeClr val="bg1"/>
                </a:solidFill>
                <a:effectLst/>
                <a:latin typeface="DeepSeek-CJK-patch"/>
              </a:rPr>
              <a:t>vRAM</a:t>
            </a:r>
            <a:r>
              <a:rPr lang="en-US" sz="1200" b="0" i="0" dirty="0">
                <a:solidFill>
                  <a:schemeClr val="bg1"/>
                </a:solidFill>
                <a:effectLst/>
                <a:latin typeface="DeepSeek-CJK-patch"/>
              </a:rPr>
              <a:t> to "guest-physical" addresses.</a:t>
            </a:r>
          </a:p>
          <a:p>
            <a:pPr algn="l">
              <a:lnSpc>
                <a:spcPts val="2143"/>
              </a:lnSpc>
              <a:spcBef>
                <a:spcPts val="300"/>
              </a:spcBef>
              <a:spcAft>
                <a:spcPts val="300"/>
              </a:spcAft>
            </a:pPr>
            <a:r>
              <a:rPr lang="en-US" sz="1200" b="1" i="0" dirty="0">
                <a:solidFill>
                  <a:schemeClr val="bg1"/>
                </a:solidFill>
                <a:effectLst/>
                <a:latin typeface="DeepSeek-CJK-patch"/>
              </a:rPr>
              <a:t>Hypervisor Perspective</a:t>
            </a:r>
            <a:r>
              <a:rPr lang="en-US" sz="12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200" b="0" i="0" dirty="0">
                <a:solidFill>
                  <a:schemeClr val="bg1"/>
                </a:solidFill>
                <a:effectLst/>
                <a:latin typeface="DeepSeek-CJK-patch"/>
              </a:rPr>
              <a:t>The hypervisor translates "guest-physical" addresses to </a:t>
            </a:r>
            <a:r>
              <a:rPr lang="en-US" sz="1200" b="1" i="0" dirty="0">
                <a:solidFill>
                  <a:schemeClr val="bg1"/>
                </a:solidFill>
                <a:effectLst/>
                <a:latin typeface="DeepSeek-CJK-patch"/>
              </a:rPr>
              <a:t>real physical RAM</a:t>
            </a:r>
            <a:r>
              <a:rPr lang="en-US" sz="1200" b="0" i="0" dirty="0">
                <a:solidFill>
                  <a:schemeClr val="bg1"/>
                </a:solidFill>
                <a:effectLst/>
                <a:latin typeface="DeepSeek-CJK-patch"/>
              </a:rPr>
              <a:t> using </a:t>
            </a:r>
            <a:r>
              <a:rPr lang="en-US" sz="1200" b="1" i="0" dirty="0">
                <a:solidFill>
                  <a:schemeClr val="bg1"/>
                </a:solidFill>
                <a:effectLst/>
                <a:latin typeface="DeepSeek-CJK-patch"/>
              </a:rPr>
              <a:t>nested page tables</a:t>
            </a:r>
            <a:r>
              <a:rPr lang="en-US" sz="1200" b="0" i="0" dirty="0">
                <a:solidFill>
                  <a:schemeClr val="bg1"/>
                </a:solidFill>
                <a:effectLst/>
                <a:latin typeface="DeepSeek-CJK-patch"/>
              </a:rPr>
              <a:t> (Intel EPT/AMD RVI).</a:t>
            </a:r>
          </a:p>
          <a:p>
            <a:pPr marL="742950" lvl="1" indent="-285750" algn="l">
              <a:lnSpc>
                <a:spcPts val="2143"/>
              </a:lnSpc>
              <a:spcBef>
                <a:spcPts val="300"/>
              </a:spcBef>
              <a:spcAft>
                <a:spcPts val="1029"/>
              </a:spcAft>
              <a:buFont typeface="+mj-lt"/>
              <a:buAutoNum type="arabicPeriod"/>
            </a:pPr>
            <a:r>
              <a:rPr lang="en-US" sz="1200" b="0" i="0" dirty="0">
                <a:solidFill>
                  <a:schemeClr val="bg1"/>
                </a:solidFill>
                <a:effectLst/>
                <a:latin typeface="DeepSeek-CJK-patch"/>
              </a:rPr>
              <a:t>This ensures VMs </a:t>
            </a:r>
            <a:r>
              <a:rPr lang="en-US" sz="1200" b="1" i="0" dirty="0">
                <a:solidFill>
                  <a:schemeClr val="bg1"/>
                </a:solidFill>
                <a:effectLst/>
                <a:latin typeface="DeepSeek-CJK-patch"/>
              </a:rPr>
              <a:t>cannot access</a:t>
            </a:r>
            <a:r>
              <a:rPr lang="en-US" sz="1200" b="0" i="0" dirty="0">
                <a:solidFill>
                  <a:schemeClr val="bg1"/>
                </a:solidFill>
                <a:effectLst/>
                <a:latin typeface="DeepSeek-CJK-patch"/>
              </a:rPr>
              <a:t> each other’s memory.</a:t>
            </a:r>
          </a:p>
          <a:p>
            <a:endParaRPr lang="en-US" sz="1200" dirty="0">
              <a:solidFill>
                <a:schemeClr val="bg1"/>
              </a:solidFill>
            </a:endParaRPr>
          </a:p>
        </p:txBody>
      </p:sp>
      <p:sp>
        <p:nvSpPr>
          <p:cNvPr id="6" name="TextBox 5">
            <a:extLst>
              <a:ext uri="{FF2B5EF4-FFF2-40B4-BE49-F238E27FC236}">
                <a16:creationId xmlns:a16="http://schemas.microsoft.com/office/drawing/2014/main" id="{FF0C00E1-A912-488C-928F-ED765217C360}"/>
              </a:ext>
            </a:extLst>
          </p:cNvPr>
          <p:cNvSpPr txBox="1"/>
          <p:nvPr/>
        </p:nvSpPr>
        <p:spPr>
          <a:xfrm>
            <a:off x="6698385" y="2081270"/>
            <a:ext cx="4691035" cy="2987997"/>
          </a:xfrm>
          <a:prstGeom prst="rect">
            <a:avLst/>
          </a:prstGeom>
          <a:noFill/>
        </p:spPr>
        <p:txBody>
          <a:bodyPr wrap="square" rtlCol="0">
            <a:spAutoFit/>
          </a:bodyPr>
          <a:lstStyle/>
          <a:p>
            <a:pPr algn="l">
              <a:lnSpc>
                <a:spcPts val="2143"/>
              </a:lnSpc>
              <a:spcBef>
                <a:spcPts val="1372"/>
              </a:spcBef>
              <a:spcAft>
                <a:spcPts val="1029"/>
              </a:spcAft>
              <a:buNone/>
            </a:pPr>
            <a:r>
              <a:rPr lang="en-US" sz="1400" b="1" i="0" dirty="0">
                <a:solidFill>
                  <a:schemeClr val="bg1"/>
                </a:solidFill>
                <a:effectLst/>
                <a:latin typeface="DeepSeek-CJK-patch"/>
              </a:rPr>
              <a:t>Real-World Example</a:t>
            </a:r>
            <a:endParaRPr lang="en-US" sz="1400" b="0" i="0" dirty="0">
              <a:solidFill>
                <a:schemeClr val="bg1"/>
              </a:solidFill>
              <a:effectLst/>
              <a:latin typeface="DeepSeek-CJK-patch"/>
            </a:endParaRPr>
          </a:p>
          <a:p>
            <a:pPr algn="l">
              <a:lnSpc>
                <a:spcPts val="2143"/>
              </a:lnSpc>
              <a:spcBef>
                <a:spcPts val="1029"/>
              </a:spcBef>
              <a:spcAft>
                <a:spcPts val="1029"/>
              </a:spcAft>
            </a:pPr>
            <a:r>
              <a:rPr lang="en-US" sz="1400" b="1" i="0" dirty="0">
                <a:solidFill>
                  <a:schemeClr val="bg1"/>
                </a:solidFill>
                <a:effectLst/>
                <a:latin typeface="DeepSeek-CJK-patch"/>
              </a:rPr>
              <a:t>Scenario</a:t>
            </a:r>
            <a:r>
              <a:rPr lang="en-US" sz="1400" b="0" i="0" dirty="0">
                <a:solidFill>
                  <a:schemeClr val="bg1"/>
                </a:solidFill>
                <a:effectLst/>
                <a:latin typeface="DeepSeek-CJK-patch"/>
              </a:rPr>
              <a:t>: A VM runs a program that allocates 4GB </a:t>
            </a:r>
            <a:r>
              <a:rPr lang="en-US" sz="1400" b="0" i="0" dirty="0" err="1">
                <a:solidFill>
                  <a:schemeClr val="bg1"/>
                </a:solidFill>
                <a:effectLst/>
                <a:latin typeface="DeepSeek-CJK-patch"/>
              </a:rPr>
              <a:t>vRAM</a:t>
            </a:r>
            <a:r>
              <a:rPr lang="en-US" sz="1400" b="0" i="0" dirty="0">
                <a:solidFill>
                  <a:schemeClr val="bg1"/>
                </a:solidFill>
                <a:effectLst/>
                <a:latin typeface="DeepSeek-CJK-patch"/>
              </a:rPr>
              <a:t>, but only 1GB is actively used.</a:t>
            </a:r>
          </a:p>
          <a:p>
            <a:pPr algn="l">
              <a:lnSpc>
                <a:spcPts val="2143"/>
              </a:lnSpc>
              <a:spcBef>
                <a:spcPts val="300"/>
              </a:spcBef>
              <a:spcAft>
                <a:spcPts val="300"/>
              </a:spcAft>
            </a:pPr>
            <a:r>
              <a:rPr lang="en-US" sz="1400" b="1" i="0" dirty="0">
                <a:solidFill>
                  <a:schemeClr val="bg1"/>
                </a:solidFill>
                <a:effectLst/>
                <a:latin typeface="DeepSeek-CJK-patch"/>
              </a:rPr>
              <a:t>Paging in Action</a:t>
            </a:r>
            <a:r>
              <a:rPr lang="en-US" sz="1400" b="0" i="0" dirty="0">
                <a:solidFill>
                  <a:schemeClr val="bg1"/>
                </a:solidFill>
                <a:effectLst/>
                <a:latin typeface="DeepSeek-CJK-patch"/>
              </a:rPr>
              <a:t>:</a:t>
            </a:r>
          </a:p>
          <a:p>
            <a:pPr marL="800100" lvl="1" indent="-342900" algn="l">
              <a:lnSpc>
                <a:spcPts val="2143"/>
              </a:lnSpc>
              <a:spcBef>
                <a:spcPts val="300"/>
              </a:spcBef>
              <a:spcAft>
                <a:spcPts val="1029"/>
              </a:spcAft>
              <a:buFont typeface="+mj-lt"/>
              <a:buAutoNum type="arabicPeriod"/>
            </a:pPr>
            <a:r>
              <a:rPr lang="en-US" sz="1400" b="0" i="0" dirty="0">
                <a:solidFill>
                  <a:schemeClr val="bg1"/>
                </a:solidFill>
                <a:effectLst/>
                <a:latin typeface="DeepSeek-CJK-patch"/>
              </a:rPr>
              <a:t>Hypervisor maps </a:t>
            </a:r>
            <a:r>
              <a:rPr lang="en-US" sz="1400" b="1" i="0" dirty="0">
                <a:solidFill>
                  <a:schemeClr val="bg1"/>
                </a:solidFill>
                <a:effectLst/>
                <a:latin typeface="DeepSeek-CJK-patch"/>
              </a:rPr>
              <a:t>only the 1GB</a:t>
            </a:r>
            <a:r>
              <a:rPr lang="en-US" sz="1400" b="0" i="0" dirty="0">
                <a:solidFill>
                  <a:schemeClr val="bg1"/>
                </a:solidFill>
                <a:effectLst/>
                <a:latin typeface="DeepSeek-CJK-patch"/>
              </a:rPr>
              <a:t> to real RAM.</a:t>
            </a:r>
          </a:p>
          <a:p>
            <a:pPr marL="800100" lvl="1" indent="-342900" algn="l">
              <a:lnSpc>
                <a:spcPts val="2143"/>
              </a:lnSpc>
              <a:spcBef>
                <a:spcPts val="300"/>
              </a:spcBef>
              <a:spcAft>
                <a:spcPts val="1029"/>
              </a:spcAft>
              <a:buFont typeface="+mj-lt"/>
              <a:buAutoNum type="arabicPeriod"/>
            </a:pPr>
            <a:r>
              <a:rPr lang="en-US" sz="1400" b="0" i="0" dirty="0">
                <a:solidFill>
                  <a:schemeClr val="bg1"/>
                </a:solidFill>
                <a:effectLst/>
                <a:latin typeface="DeepSeek-CJK-patch"/>
              </a:rPr>
              <a:t>The rest stays on disk until needed (transparent to the VM).</a:t>
            </a:r>
          </a:p>
          <a:p>
            <a:endParaRPr lang="en-US" sz="1400" dirty="0">
              <a:solidFill>
                <a:schemeClr val="bg1"/>
              </a:solidFill>
            </a:endParaRPr>
          </a:p>
        </p:txBody>
      </p:sp>
    </p:spTree>
    <p:extLst>
      <p:ext uri="{BB962C8B-B14F-4D97-AF65-F5344CB8AC3E}">
        <p14:creationId xmlns:p14="http://schemas.microsoft.com/office/powerpoint/2010/main" val="57763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B0265-E2FC-3393-7185-111532EF35A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693303-4952-DA4A-F872-5115249F709C}"/>
              </a:ext>
            </a:extLst>
          </p:cNvPr>
          <p:cNvSpPr>
            <a:spLocks noGrp="1"/>
          </p:cNvSpPr>
          <p:nvPr>
            <p:ph type="title"/>
          </p:nvPr>
        </p:nvSpPr>
        <p:spPr/>
        <p:txBody>
          <a:bodyPr/>
          <a:lstStyle/>
          <a:p>
            <a:pPr algn="l">
              <a:spcBef>
                <a:spcPts val="1372"/>
              </a:spcBef>
              <a:spcAft>
                <a:spcPts val="1029"/>
              </a:spcAft>
            </a:pPr>
            <a:r>
              <a:rPr lang="en-US" b="1" i="0" dirty="0">
                <a:effectLst/>
                <a:latin typeface="DeepSeek-CJK-patch"/>
              </a:rPr>
              <a:t>Hypervisor Resource Allocation Flowchart</a:t>
            </a:r>
            <a:endParaRPr lang="en-US" b="0" i="0" dirty="0">
              <a:effectLst/>
              <a:latin typeface="DeepSeek-CJK-patch"/>
            </a:endParaRPr>
          </a:p>
        </p:txBody>
      </p:sp>
      <p:graphicFrame>
        <p:nvGraphicFramePr>
          <p:cNvPr id="2" name="Diagram 1">
            <a:extLst>
              <a:ext uri="{FF2B5EF4-FFF2-40B4-BE49-F238E27FC236}">
                <a16:creationId xmlns:a16="http://schemas.microsoft.com/office/drawing/2014/main" id="{C4E442C6-4065-44C5-DD06-279AD76249C3}"/>
              </a:ext>
            </a:extLst>
          </p:cNvPr>
          <p:cNvGraphicFramePr/>
          <p:nvPr>
            <p:extLst>
              <p:ext uri="{D42A27DB-BD31-4B8C-83A1-F6EECF244321}">
                <p14:modId xmlns:p14="http://schemas.microsoft.com/office/powerpoint/2010/main" val="753310342"/>
              </p:ext>
            </p:extLst>
          </p:nvPr>
        </p:nvGraphicFramePr>
        <p:xfrm>
          <a:off x="594360" y="2308878"/>
          <a:ext cx="10972800" cy="3788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8480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AC20D-6B23-9E10-6E0B-74D4FA3FB0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6209B4-0F57-CAFB-6ABF-9DE5A1E4E346}"/>
              </a:ext>
            </a:extLst>
          </p:cNvPr>
          <p:cNvSpPr>
            <a:spLocks noGrp="1"/>
          </p:cNvSpPr>
          <p:nvPr>
            <p:ph type="title"/>
          </p:nvPr>
        </p:nvSpPr>
        <p:spPr/>
        <p:txBody>
          <a:bodyPr/>
          <a:lstStyle/>
          <a:p>
            <a:pPr algn="l">
              <a:spcBef>
                <a:spcPts val="1372"/>
              </a:spcBef>
              <a:spcAft>
                <a:spcPts val="1029"/>
              </a:spcAft>
            </a:pPr>
            <a:r>
              <a:rPr lang="en-US" b="1" i="0" dirty="0">
                <a:effectLst/>
                <a:latin typeface="DeepSeek-CJK-patch"/>
              </a:rPr>
              <a:t>Memory Architecture in Virtual Machines</a:t>
            </a:r>
            <a:endParaRPr lang="en-US" b="0" i="0" dirty="0">
              <a:effectLst/>
              <a:latin typeface="DeepSeek-CJK-patch"/>
            </a:endParaRPr>
          </a:p>
        </p:txBody>
      </p:sp>
      <p:sp>
        <p:nvSpPr>
          <p:cNvPr id="7" name="TextBox 6">
            <a:extLst>
              <a:ext uri="{FF2B5EF4-FFF2-40B4-BE49-F238E27FC236}">
                <a16:creationId xmlns:a16="http://schemas.microsoft.com/office/drawing/2014/main" id="{40872186-CE61-5B08-4994-2B0937EFA4AA}"/>
              </a:ext>
            </a:extLst>
          </p:cNvPr>
          <p:cNvSpPr txBox="1"/>
          <p:nvPr/>
        </p:nvSpPr>
        <p:spPr>
          <a:xfrm>
            <a:off x="594360" y="2319700"/>
            <a:ext cx="6087334" cy="4557658"/>
          </a:xfrm>
          <a:prstGeom prst="rect">
            <a:avLst/>
          </a:prstGeom>
          <a:noFill/>
        </p:spPr>
        <p:txBody>
          <a:bodyPr wrap="square" rtlCol="0">
            <a:spAutoFit/>
          </a:bodyPr>
          <a:lstStyle/>
          <a:p>
            <a:pPr marL="342900" indent="-342900">
              <a:spcBef>
                <a:spcPts val="1029"/>
              </a:spcBef>
              <a:spcAft>
                <a:spcPts val="300"/>
              </a:spcAft>
              <a:buAutoNum type="arabicPeriod"/>
            </a:pPr>
            <a:r>
              <a:rPr lang="en-US" sz="1400" b="1" i="0" dirty="0">
                <a:solidFill>
                  <a:schemeClr val="bg1"/>
                </a:solidFill>
                <a:effectLst/>
                <a:latin typeface="DeepSeek-CJK-patch"/>
              </a:rPr>
              <a:t>Memory Partitioning in Virtualization</a:t>
            </a:r>
          </a:p>
          <a:p>
            <a:pPr marL="285750" indent="-285750" algn="l">
              <a:spcBef>
                <a:spcPts val="1029"/>
              </a:spcBef>
              <a:spcAft>
                <a:spcPts val="300"/>
              </a:spcAft>
              <a:buFont typeface="Wingdings" panose="05000000000000000000" pitchFamily="2" charset="2"/>
              <a:buChar char="v"/>
            </a:pPr>
            <a:r>
              <a:rPr lang="en-US" sz="1400" b="1" i="0" dirty="0">
                <a:solidFill>
                  <a:schemeClr val="bg1"/>
                </a:solidFill>
                <a:effectLst/>
                <a:latin typeface="DeepSeek-CJK-patch"/>
              </a:rPr>
              <a:t>Physical Host Memory</a:t>
            </a:r>
            <a:r>
              <a:rPr lang="en-US" sz="1400" b="0" i="0" dirty="0">
                <a:solidFill>
                  <a:schemeClr val="bg1"/>
                </a:solidFill>
                <a:effectLst/>
                <a:latin typeface="DeepSeek-CJK-patch"/>
              </a:rPr>
              <a:t> is split between:</a:t>
            </a:r>
          </a:p>
          <a:p>
            <a:pPr marL="742950" lvl="1" indent="-285750" algn="l">
              <a:spcBef>
                <a:spcPts val="300"/>
              </a:spcBef>
              <a:spcAft>
                <a:spcPts val="1029"/>
              </a:spcAft>
              <a:buFont typeface="Wingdings" panose="05000000000000000000" pitchFamily="2" charset="2"/>
              <a:buChar char="q"/>
            </a:pPr>
            <a:r>
              <a:rPr lang="en-US" sz="1400" b="1" i="0" dirty="0">
                <a:solidFill>
                  <a:schemeClr val="bg1"/>
                </a:solidFill>
                <a:effectLst/>
                <a:latin typeface="DeepSeek-CJK-patch"/>
              </a:rPr>
              <a:t>Host OS</a:t>
            </a:r>
            <a:r>
              <a:rPr lang="en-US" sz="1400" b="0" i="0" dirty="0">
                <a:solidFill>
                  <a:schemeClr val="bg1"/>
                </a:solidFill>
                <a:effectLst/>
                <a:latin typeface="DeepSeek-CJK-patch"/>
              </a:rPr>
              <a:t> (Windows/Linux running the hypervisor).</a:t>
            </a:r>
          </a:p>
          <a:p>
            <a:pPr marL="742950" lvl="1" indent="-285750" algn="l">
              <a:spcBef>
                <a:spcPts val="300"/>
              </a:spcBef>
              <a:spcAft>
                <a:spcPts val="1029"/>
              </a:spcAft>
              <a:buFont typeface="Wingdings" panose="05000000000000000000" pitchFamily="2" charset="2"/>
              <a:buChar char="q"/>
            </a:pPr>
            <a:r>
              <a:rPr lang="en-US" sz="1400" b="1" i="0" dirty="0">
                <a:solidFill>
                  <a:schemeClr val="bg1"/>
                </a:solidFill>
                <a:effectLst/>
                <a:latin typeface="DeepSeek-CJK-patch"/>
              </a:rPr>
              <a:t>Hypervisor</a:t>
            </a:r>
            <a:r>
              <a:rPr lang="en-US" sz="1400" b="0" i="0" dirty="0">
                <a:solidFill>
                  <a:schemeClr val="bg1"/>
                </a:solidFill>
                <a:effectLst/>
                <a:latin typeface="DeepSeek-CJK-patch"/>
              </a:rPr>
              <a:t> (manages VM memory allocation).</a:t>
            </a:r>
          </a:p>
          <a:p>
            <a:pPr marL="742950" lvl="1" indent="-285750" algn="l">
              <a:spcBef>
                <a:spcPts val="300"/>
              </a:spcBef>
              <a:spcAft>
                <a:spcPts val="1029"/>
              </a:spcAft>
              <a:buFont typeface="Wingdings" panose="05000000000000000000" pitchFamily="2" charset="2"/>
              <a:buChar char="q"/>
            </a:pPr>
            <a:r>
              <a:rPr lang="en-US" sz="1400" b="1" i="0" dirty="0">
                <a:solidFill>
                  <a:schemeClr val="bg1"/>
                </a:solidFill>
                <a:effectLst/>
                <a:latin typeface="DeepSeek-CJK-patch"/>
              </a:rPr>
              <a:t>Guest VMs</a:t>
            </a:r>
            <a:r>
              <a:rPr lang="en-US" sz="1400" b="0" i="0" dirty="0">
                <a:solidFill>
                  <a:schemeClr val="bg1"/>
                </a:solidFill>
                <a:effectLst/>
                <a:latin typeface="DeepSeek-CJK-patch"/>
              </a:rPr>
              <a:t> (each believes it owns dedicated RAM).</a:t>
            </a:r>
          </a:p>
          <a:p>
            <a:pPr>
              <a:lnSpc>
                <a:spcPts val="2143"/>
              </a:lnSpc>
              <a:spcBef>
                <a:spcPts val="1029"/>
              </a:spcBef>
              <a:spcAft>
                <a:spcPts val="300"/>
              </a:spcAft>
            </a:pPr>
            <a:r>
              <a:rPr lang="en-US" sz="1400" b="0" dirty="0">
                <a:solidFill>
                  <a:schemeClr val="bg1"/>
                </a:solidFill>
                <a:effectLst/>
                <a:latin typeface="DeepSeek-CJK-patch"/>
              </a:rPr>
              <a:t>The hypervisor acts like an OS for VMs just as an OS tricks processes into thinking they own all memory, the hypervisor tricks VMs.</a:t>
            </a:r>
          </a:p>
          <a:p>
            <a:pPr>
              <a:spcBef>
                <a:spcPts val="1029"/>
              </a:spcBef>
              <a:spcAft>
                <a:spcPts val="300"/>
              </a:spcAft>
            </a:pPr>
            <a:r>
              <a:rPr lang="en-US" sz="1100" b="0" dirty="0">
                <a:solidFill>
                  <a:schemeClr val="bg1"/>
                </a:solidFill>
                <a:effectLst/>
                <a:latin typeface="DeepSeek-CJK-patch"/>
              </a:rPr>
              <a:t>Guest VM 1    ← Thinks it has 4GB RAM</a:t>
            </a:r>
          </a:p>
          <a:p>
            <a:pPr>
              <a:spcBef>
                <a:spcPts val="1029"/>
              </a:spcBef>
              <a:spcAft>
                <a:spcPts val="300"/>
              </a:spcAft>
            </a:pPr>
            <a:r>
              <a:rPr lang="en-US" sz="1100" b="0" dirty="0">
                <a:solidFill>
                  <a:schemeClr val="bg1"/>
                </a:solidFill>
                <a:effectLst/>
                <a:latin typeface="DeepSeek-CJK-patch"/>
              </a:rPr>
              <a:t>(Virtual Memory)</a:t>
            </a:r>
          </a:p>
          <a:p>
            <a:pPr>
              <a:spcBef>
                <a:spcPts val="1029"/>
              </a:spcBef>
              <a:spcAft>
                <a:spcPts val="300"/>
              </a:spcAft>
            </a:pPr>
            <a:r>
              <a:rPr lang="en-US" sz="1100" b="0" dirty="0">
                <a:solidFill>
                  <a:schemeClr val="bg1"/>
                </a:solidFill>
                <a:effectLst/>
                <a:latin typeface="DeepSeek-CJK-patch"/>
              </a:rPr>
              <a:t>Guest VM 2   ← Thinks it has 8GB RAM</a:t>
            </a:r>
          </a:p>
          <a:p>
            <a:pPr>
              <a:spcBef>
                <a:spcPts val="1029"/>
              </a:spcBef>
              <a:spcAft>
                <a:spcPts val="300"/>
              </a:spcAft>
            </a:pPr>
            <a:r>
              <a:rPr lang="en-US" sz="1100" b="0" dirty="0">
                <a:solidFill>
                  <a:schemeClr val="bg1"/>
                </a:solidFill>
                <a:effectLst/>
                <a:latin typeface="DeepSeek-CJK-patch"/>
              </a:rPr>
              <a:t>(Virtual Memory)</a:t>
            </a:r>
          </a:p>
          <a:p>
            <a:pPr>
              <a:spcBef>
                <a:spcPts val="1029"/>
              </a:spcBef>
              <a:spcAft>
                <a:spcPts val="300"/>
              </a:spcAft>
            </a:pPr>
            <a:r>
              <a:rPr lang="en-US" sz="1100" b="0" dirty="0">
                <a:solidFill>
                  <a:schemeClr val="bg1"/>
                </a:solidFill>
                <a:effectLst/>
                <a:latin typeface="DeepSeek-CJK-patch"/>
              </a:rPr>
              <a:t>Hypervisor       ← Maps virtual→ physical memory</a:t>
            </a:r>
          </a:p>
          <a:p>
            <a:pPr>
              <a:spcBef>
                <a:spcPts val="1029"/>
              </a:spcBef>
              <a:spcAft>
                <a:spcPts val="300"/>
              </a:spcAft>
            </a:pPr>
            <a:r>
              <a:rPr lang="en-US" sz="1100" b="0" dirty="0">
                <a:solidFill>
                  <a:schemeClr val="bg1"/>
                </a:solidFill>
                <a:effectLst/>
                <a:latin typeface="DeepSeek-CJK-patch"/>
              </a:rPr>
              <a:t>Physical RAM (32GB)  ← Actual hardware</a:t>
            </a:r>
          </a:p>
        </p:txBody>
      </p:sp>
      <p:pic>
        <p:nvPicPr>
          <p:cNvPr id="1026" name="Picture 2" descr="How a virtual memory manager separates RAM">
            <a:extLst>
              <a:ext uri="{FF2B5EF4-FFF2-40B4-BE49-F238E27FC236}">
                <a16:creationId xmlns:a16="http://schemas.microsoft.com/office/drawing/2014/main" id="{93A6A2F3-45A9-C140-C832-0A716EEF0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1694" y="2041525"/>
            <a:ext cx="53340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59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2B24-62B3-60B4-DD7B-CEF7BF682751}"/>
              </a:ext>
            </a:extLst>
          </p:cNvPr>
          <p:cNvSpPr>
            <a:spLocks noGrp="1"/>
          </p:cNvSpPr>
          <p:nvPr>
            <p:ph type="title"/>
          </p:nvPr>
        </p:nvSpPr>
        <p:spPr/>
        <p:txBody>
          <a:bodyPr/>
          <a:lstStyle/>
          <a:p>
            <a:r>
              <a:rPr lang="en-US" b="1" i="0" dirty="0">
                <a:effectLst/>
                <a:latin typeface="DeepSeek-CJK-patch"/>
              </a:rPr>
              <a:t>Real-World Example: Ubuntu VM on VirtualBox</a:t>
            </a:r>
            <a:endParaRPr lang="en-US" dirty="0"/>
          </a:p>
        </p:txBody>
      </p:sp>
      <p:sp>
        <p:nvSpPr>
          <p:cNvPr id="4" name="TextBox 3">
            <a:extLst>
              <a:ext uri="{FF2B5EF4-FFF2-40B4-BE49-F238E27FC236}">
                <a16:creationId xmlns:a16="http://schemas.microsoft.com/office/drawing/2014/main" id="{ED61FA1C-1428-2098-6D2A-9519CB445D6C}"/>
              </a:ext>
            </a:extLst>
          </p:cNvPr>
          <p:cNvSpPr txBox="1"/>
          <p:nvPr/>
        </p:nvSpPr>
        <p:spPr>
          <a:xfrm>
            <a:off x="594360" y="2447444"/>
            <a:ext cx="4760558" cy="1962076"/>
          </a:xfrm>
          <a:prstGeom prst="rect">
            <a:avLst/>
          </a:prstGeom>
          <a:noFill/>
        </p:spPr>
        <p:txBody>
          <a:bodyPr wrap="square" numCol="1" rtlCol="0">
            <a:spAutoFit/>
          </a:bodyPr>
          <a:lstStyle/>
          <a:p>
            <a:r>
              <a:rPr lang="en-US" sz="1600" b="1" i="0" dirty="0">
                <a:solidFill>
                  <a:schemeClr val="bg1"/>
                </a:solidFill>
                <a:effectLst/>
                <a:latin typeface="DeepSeek-CJK-patch"/>
              </a:rPr>
              <a:t>Host View:</a:t>
            </a:r>
          </a:p>
          <a:p>
            <a:pPr marL="285750" indent="-285750" algn="l">
              <a:lnSpc>
                <a:spcPts val="2143"/>
              </a:lnSpc>
              <a:spcBef>
                <a:spcPts val="300"/>
              </a:spcBef>
              <a:buFont typeface="Wingdings" panose="05000000000000000000" pitchFamily="2" charset="2"/>
              <a:buChar char="Ø"/>
            </a:pPr>
            <a:r>
              <a:rPr lang="en-US" sz="1600" b="0" i="0" dirty="0">
                <a:solidFill>
                  <a:schemeClr val="bg1"/>
                </a:solidFill>
                <a:effectLst/>
                <a:latin typeface="DeepSeek-CJK-patch"/>
              </a:rPr>
              <a:t>VirtualBox process uses </a:t>
            </a:r>
            <a:r>
              <a:rPr lang="en-US" sz="1600" b="1" i="0" dirty="0">
                <a:solidFill>
                  <a:schemeClr val="bg1"/>
                </a:solidFill>
                <a:effectLst/>
                <a:latin typeface="DeepSeek-CJK-patch"/>
              </a:rPr>
              <a:t>4GB RAM</a:t>
            </a:r>
            <a:r>
              <a:rPr lang="en-US" sz="1600" b="0" i="0" dirty="0">
                <a:solidFill>
                  <a:schemeClr val="bg1"/>
                </a:solidFill>
                <a:effectLst/>
                <a:latin typeface="DeepSeek-CJK-patch"/>
              </a:rPr>
              <a:t> (allocated to VM).</a:t>
            </a:r>
          </a:p>
          <a:p>
            <a:pPr marL="285750" indent="-285750" algn="l">
              <a:lnSpc>
                <a:spcPts val="2143"/>
              </a:lnSpc>
              <a:spcBef>
                <a:spcPts val="300"/>
              </a:spcBef>
              <a:buFont typeface="Wingdings" panose="05000000000000000000" pitchFamily="2" charset="2"/>
              <a:buChar char="Ø"/>
            </a:pPr>
            <a:r>
              <a:rPr lang="en-US" sz="1600" b="0" i="0" dirty="0">
                <a:solidFill>
                  <a:schemeClr val="bg1"/>
                </a:solidFill>
                <a:effectLst/>
                <a:latin typeface="DeepSeek-CJK-patch"/>
              </a:rPr>
              <a:t>Host OS sees this as a single application.</a:t>
            </a:r>
          </a:p>
          <a:p>
            <a:r>
              <a:rPr lang="en-US" sz="1600" b="1" i="0" dirty="0">
                <a:solidFill>
                  <a:schemeClr val="bg1"/>
                </a:solidFill>
                <a:effectLst/>
                <a:latin typeface="DeepSeek-CJK-patch"/>
              </a:rPr>
              <a:t>Guest View:</a:t>
            </a:r>
            <a:endParaRPr lang="en-US" sz="1600" b="1" dirty="0">
              <a:solidFill>
                <a:schemeClr val="bg1"/>
              </a:solidFill>
              <a:latin typeface="DeepSeek-CJK-patch"/>
            </a:endParaRPr>
          </a:p>
          <a:p>
            <a:r>
              <a:rPr lang="en-US" sz="1600" b="0" i="0" dirty="0">
                <a:solidFill>
                  <a:schemeClr val="bg1"/>
                </a:solidFill>
                <a:effectLst/>
                <a:latin typeface="DeepSeek-CJK-patch"/>
              </a:rPr>
              <a:t>Ubuntu sees </a:t>
            </a:r>
            <a:r>
              <a:rPr lang="en-US" sz="1600" b="1" i="0" dirty="0">
                <a:solidFill>
                  <a:schemeClr val="bg1"/>
                </a:solidFill>
                <a:effectLst/>
                <a:latin typeface="DeepSeek-CJK-patch"/>
              </a:rPr>
              <a:t>4GB RAM + swap</a:t>
            </a:r>
            <a:r>
              <a:rPr lang="en-US" sz="1600" b="0" i="0" dirty="0">
                <a:solidFill>
                  <a:schemeClr val="bg1"/>
                </a:solidFill>
                <a:effectLst/>
                <a:latin typeface="DeepSeek-CJK-patch"/>
              </a:rPr>
              <a:t> (managed by its kernel).</a:t>
            </a:r>
          </a:p>
          <a:p>
            <a:r>
              <a:rPr lang="en-US" sz="1600" dirty="0">
                <a:solidFill>
                  <a:schemeClr val="bg1"/>
                </a:solidFill>
              </a:rPr>
              <a:t>Runs </a:t>
            </a:r>
            <a:r>
              <a:rPr lang="en-US" sz="1600" dirty="0" err="1">
                <a:solidFill>
                  <a:schemeClr val="bg1"/>
                </a:solidFill>
              </a:rPr>
              <a:t>htop</a:t>
            </a:r>
            <a:r>
              <a:rPr lang="en-US" sz="1600" dirty="0">
                <a:solidFill>
                  <a:schemeClr val="bg1"/>
                </a:solidFill>
              </a:rPr>
              <a:t> as if on bare metal</a:t>
            </a:r>
          </a:p>
        </p:txBody>
      </p:sp>
      <p:graphicFrame>
        <p:nvGraphicFramePr>
          <p:cNvPr id="9" name="Table 8">
            <a:extLst>
              <a:ext uri="{FF2B5EF4-FFF2-40B4-BE49-F238E27FC236}">
                <a16:creationId xmlns:a16="http://schemas.microsoft.com/office/drawing/2014/main" id="{2A8AE8A6-6003-5C36-1219-3ED281156D31}"/>
              </a:ext>
            </a:extLst>
          </p:cNvPr>
          <p:cNvGraphicFramePr>
            <a:graphicFrameLocks noGrp="1"/>
          </p:cNvGraphicFramePr>
          <p:nvPr>
            <p:extLst>
              <p:ext uri="{D42A27DB-BD31-4B8C-83A1-F6EECF244321}">
                <p14:modId xmlns:p14="http://schemas.microsoft.com/office/powerpoint/2010/main" val="1465837682"/>
              </p:ext>
            </p:extLst>
          </p:nvPr>
        </p:nvGraphicFramePr>
        <p:xfrm>
          <a:off x="594360" y="4410556"/>
          <a:ext cx="7700983" cy="2407920"/>
        </p:xfrm>
        <a:graphic>
          <a:graphicData uri="http://schemas.openxmlformats.org/drawingml/2006/table">
            <a:tbl>
              <a:tblPr>
                <a:tableStyleId>{69CF1AB2-1976-4502-BF36-3FF5EA218861}</a:tableStyleId>
              </a:tblPr>
              <a:tblGrid>
                <a:gridCol w="1552676">
                  <a:extLst>
                    <a:ext uri="{9D8B030D-6E8A-4147-A177-3AD203B41FA5}">
                      <a16:colId xmlns:a16="http://schemas.microsoft.com/office/drawing/2014/main" val="3702977819"/>
                    </a:ext>
                  </a:extLst>
                </a:gridCol>
                <a:gridCol w="3467766">
                  <a:extLst>
                    <a:ext uri="{9D8B030D-6E8A-4147-A177-3AD203B41FA5}">
                      <a16:colId xmlns:a16="http://schemas.microsoft.com/office/drawing/2014/main" val="4188452562"/>
                    </a:ext>
                  </a:extLst>
                </a:gridCol>
                <a:gridCol w="2680541">
                  <a:extLst>
                    <a:ext uri="{9D8B030D-6E8A-4147-A177-3AD203B41FA5}">
                      <a16:colId xmlns:a16="http://schemas.microsoft.com/office/drawing/2014/main" val="484350483"/>
                    </a:ext>
                  </a:extLst>
                </a:gridCol>
              </a:tblGrid>
              <a:tr h="307143">
                <a:tc>
                  <a:txBody>
                    <a:bodyPr/>
                    <a:lstStyle/>
                    <a:p>
                      <a:pPr algn="l"/>
                      <a:r>
                        <a:rPr lang="en-US" sz="1200" b="1" dirty="0">
                          <a:solidFill>
                            <a:schemeClr val="bg1"/>
                          </a:solidFill>
                          <a:effectLst/>
                        </a:rPr>
                        <a:t>Feature</a:t>
                      </a:r>
                    </a:p>
                  </a:txBody>
                  <a:tcPr marR="63500" marT="63500" marB="63500" anchor="ctr"/>
                </a:tc>
                <a:tc>
                  <a:txBody>
                    <a:bodyPr/>
                    <a:lstStyle/>
                    <a:p>
                      <a:pPr algn="l"/>
                      <a:r>
                        <a:rPr lang="en-US" sz="1200" b="1" dirty="0">
                          <a:solidFill>
                            <a:schemeClr val="bg1"/>
                          </a:solidFill>
                          <a:effectLst/>
                        </a:rPr>
                        <a:t>Description</a:t>
                      </a:r>
                    </a:p>
                  </a:txBody>
                  <a:tcPr marL="63500" marR="63500" marT="63500" marB="63500" anchor="ctr"/>
                </a:tc>
                <a:tc>
                  <a:txBody>
                    <a:bodyPr/>
                    <a:lstStyle/>
                    <a:p>
                      <a:pPr algn="l"/>
                      <a:r>
                        <a:rPr lang="en-US" sz="1200" b="1" dirty="0">
                          <a:solidFill>
                            <a:schemeClr val="bg1"/>
                          </a:solidFill>
                          <a:effectLst/>
                        </a:rPr>
                        <a:t>Example Use Case</a:t>
                      </a:r>
                    </a:p>
                  </a:txBody>
                  <a:tcPr marL="63500" marR="63500" marT="63500" marB="63500" anchor="ctr"/>
                </a:tc>
                <a:extLst>
                  <a:ext uri="{0D108BD9-81ED-4DB2-BD59-A6C34878D82A}">
                    <a16:rowId xmlns:a16="http://schemas.microsoft.com/office/drawing/2014/main" val="1986674018"/>
                  </a:ext>
                </a:extLst>
              </a:tr>
              <a:tr h="307143">
                <a:tc>
                  <a:txBody>
                    <a:bodyPr/>
                    <a:lstStyle/>
                    <a:p>
                      <a:r>
                        <a:rPr lang="en-US" sz="1200" b="1" dirty="0">
                          <a:effectLst/>
                        </a:rPr>
                        <a:t>Process Tree</a:t>
                      </a:r>
                      <a:endParaRPr lang="en-US" sz="1200" dirty="0">
                        <a:effectLst/>
                      </a:endParaRPr>
                    </a:p>
                  </a:txBody>
                  <a:tcPr marR="63500" marT="63500" marB="63500" anchor="ctr"/>
                </a:tc>
                <a:tc>
                  <a:txBody>
                    <a:bodyPr/>
                    <a:lstStyle/>
                    <a:p>
                      <a:r>
                        <a:rPr lang="en-US" sz="1200" dirty="0">
                          <a:effectLst/>
                        </a:rPr>
                        <a:t>Shows running processes hierarchically (parent/child).</a:t>
                      </a:r>
                    </a:p>
                  </a:txBody>
                  <a:tcPr marL="63500" marR="63500" marT="63500" marB="63500" anchor="ctr"/>
                </a:tc>
                <a:tc>
                  <a:txBody>
                    <a:bodyPr/>
                    <a:lstStyle/>
                    <a:p>
                      <a:r>
                        <a:rPr lang="en-US" sz="1200">
                          <a:effectLst/>
                        </a:rPr>
                        <a:t>Debugging zombie processes.</a:t>
                      </a:r>
                    </a:p>
                  </a:txBody>
                  <a:tcPr marL="63500" marR="63500" marT="63500" marB="63500" anchor="ctr"/>
                </a:tc>
                <a:extLst>
                  <a:ext uri="{0D108BD9-81ED-4DB2-BD59-A6C34878D82A}">
                    <a16:rowId xmlns:a16="http://schemas.microsoft.com/office/drawing/2014/main" val="939092905"/>
                  </a:ext>
                </a:extLst>
              </a:tr>
              <a:tr h="488408">
                <a:tc>
                  <a:txBody>
                    <a:bodyPr/>
                    <a:lstStyle/>
                    <a:p>
                      <a:r>
                        <a:rPr lang="en-US" sz="1200" b="1">
                          <a:effectLst/>
                        </a:rPr>
                        <a:t>CPU/Memory Bars</a:t>
                      </a:r>
                      <a:endParaRPr lang="en-US" sz="1200">
                        <a:effectLst/>
                      </a:endParaRPr>
                    </a:p>
                  </a:txBody>
                  <a:tcPr marR="63500" marT="63500" marB="63500" anchor="ctr"/>
                </a:tc>
                <a:tc>
                  <a:txBody>
                    <a:bodyPr/>
                    <a:lstStyle/>
                    <a:p>
                      <a:r>
                        <a:rPr lang="pt-BR" sz="1200">
                          <a:effectLst/>
                        </a:rPr>
                        <a:t>Visualizes CPU cores (%), RAM (MB/GB), and swap usage.</a:t>
                      </a:r>
                    </a:p>
                  </a:txBody>
                  <a:tcPr marL="63500" marR="63500" marT="63500" marB="63500" anchor="ctr"/>
                </a:tc>
                <a:tc>
                  <a:txBody>
                    <a:bodyPr/>
                    <a:lstStyle/>
                    <a:p>
                      <a:r>
                        <a:rPr lang="en-US" sz="1200" dirty="0">
                          <a:effectLst/>
                        </a:rPr>
                        <a:t>Spotting resource hogs.</a:t>
                      </a:r>
                    </a:p>
                  </a:txBody>
                  <a:tcPr marL="63500" marR="63500" marT="63500" marB="63500" anchor="ctr"/>
                </a:tc>
                <a:extLst>
                  <a:ext uri="{0D108BD9-81ED-4DB2-BD59-A6C34878D82A}">
                    <a16:rowId xmlns:a16="http://schemas.microsoft.com/office/drawing/2014/main" val="3615319402"/>
                  </a:ext>
                </a:extLst>
              </a:tr>
              <a:tr h="488408">
                <a:tc>
                  <a:txBody>
                    <a:bodyPr/>
                    <a:lstStyle/>
                    <a:p>
                      <a:r>
                        <a:rPr lang="en-US" sz="1200" b="1">
                          <a:effectLst/>
                        </a:rPr>
                        <a:t>Mouse Interaction</a:t>
                      </a:r>
                      <a:endParaRPr lang="en-US" sz="1200">
                        <a:effectLst/>
                      </a:endParaRPr>
                    </a:p>
                  </a:txBody>
                  <a:tcPr marR="63500" marT="63500" marB="63500" anchor="ctr"/>
                </a:tc>
                <a:tc>
                  <a:txBody>
                    <a:bodyPr/>
                    <a:lstStyle/>
                    <a:p>
                      <a:r>
                        <a:rPr lang="en-US" sz="1200" dirty="0">
                          <a:effectLst/>
                        </a:rPr>
                        <a:t>Click to select, scroll, or kill processes (no CLI commands needed).</a:t>
                      </a:r>
                    </a:p>
                  </a:txBody>
                  <a:tcPr marL="63500" marR="63500" marT="63500" marB="63500" anchor="ctr"/>
                </a:tc>
                <a:tc>
                  <a:txBody>
                    <a:bodyPr/>
                    <a:lstStyle/>
                    <a:p>
                      <a:r>
                        <a:rPr lang="en-US" sz="1200">
                          <a:effectLst/>
                        </a:rPr>
                        <a:t>Easily killing frozen apps.</a:t>
                      </a:r>
                    </a:p>
                  </a:txBody>
                  <a:tcPr marL="63500" marR="63500" marT="63500" marB="63500" anchor="ctr"/>
                </a:tc>
                <a:extLst>
                  <a:ext uri="{0D108BD9-81ED-4DB2-BD59-A6C34878D82A}">
                    <a16:rowId xmlns:a16="http://schemas.microsoft.com/office/drawing/2014/main" val="1120431135"/>
                  </a:ext>
                </a:extLst>
              </a:tr>
              <a:tr h="307143">
                <a:tc>
                  <a:txBody>
                    <a:bodyPr/>
                    <a:lstStyle/>
                    <a:p>
                      <a:r>
                        <a:rPr lang="en-US" sz="1200" b="1">
                          <a:effectLst/>
                        </a:rPr>
                        <a:t>Customizable</a:t>
                      </a:r>
                      <a:endParaRPr lang="en-US" sz="1200">
                        <a:effectLst/>
                      </a:endParaRPr>
                    </a:p>
                  </a:txBody>
                  <a:tcPr marR="63500" marT="63500" marB="63500" anchor="ctr"/>
                </a:tc>
                <a:tc>
                  <a:txBody>
                    <a:bodyPr/>
                    <a:lstStyle/>
                    <a:p>
                      <a:r>
                        <a:rPr lang="en-US" sz="1200">
                          <a:effectLst/>
                        </a:rPr>
                        <a:t>Sort by CPU, RAM, or PID; change colors/columns.</a:t>
                      </a:r>
                    </a:p>
                  </a:txBody>
                  <a:tcPr marL="63500" marR="63500" marT="63500" marB="63500" anchor="ctr"/>
                </a:tc>
                <a:tc>
                  <a:txBody>
                    <a:bodyPr/>
                    <a:lstStyle/>
                    <a:p>
                      <a:r>
                        <a:rPr lang="en-US" sz="1200">
                          <a:effectLst/>
                        </a:rPr>
                        <a:t>Prioritizing RAM-heavy processes.</a:t>
                      </a:r>
                    </a:p>
                  </a:txBody>
                  <a:tcPr marL="63500" marR="63500" marT="63500" marB="63500" anchor="ctr"/>
                </a:tc>
                <a:extLst>
                  <a:ext uri="{0D108BD9-81ED-4DB2-BD59-A6C34878D82A}">
                    <a16:rowId xmlns:a16="http://schemas.microsoft.com/office/drawing/2014/main" val="1321147342"/>
                  </a:ext>
                </a:extLst>
              </a:tr>
              <a:tr h="307143">
                <a:tc>
                  <a:txBody>
                    <a:bodyPr/>
                    <a:lstStyle/>
                    <a:p>
                      <a:r>
                        <a:rPr lang="en-US" sz="1200" b="1">
                          <a:effectLst/>
                        </a:rPr>
                        <a:t>Search &amp; Filter</a:t>
                      </a:r>
                      <a:endParaRPr lang="en-US" sz="1200">
                        <a:effectLst/>
                      </a:endParaRPr>
                    </a:p>
                  </a:txBody>
                  <a:tcPr marR="63500" marT="63500" marB="63500" anchor="ctr"/>
                </a:tc>
                <a:tc>
                  <a:txBody>
                    <a:bodyPr/>
                    <a:lstStyle/>
                    <a:p>
                      <a:r>
                        <a:rPr lang="en-US" sz="1200">
                          <a:effectLst/>
                        </a:rPr>
                        <a:t>Find processes by name (F3) or filter (F4).</a:t>
                      </a:r>
                    </a:p>
                  </a:txBody>
                  <a:tcPr marL="63500" marR="63500" marT="63500" marB="63500" anchor="ctr"/>
                </a:tc>
                <a:tc>
                  <a:txBody>
                    <a:bodyPr/>
                    <a:lstStyle/>
                    <a:p>
                      <a:r>
                        <a:rPr lang="en-US" sz="1200" dirty="0">
                          <a:effectLst/>
                        </a:rPr>
                        <a:t>Locating a specific Python script.</a:t>
                      </a:r>
                    </a:p>
                  </a:txBody>
                  <a:tcPr marL="63500" marR="63500" marT="63500" marB="63500" anchor="ctr"/>
                </a:tc>
                <a:extLst>
                  <a:ext uri="{0D108BD9-81ED-4DB2-BD59-A6C34878D82A}">
                    <a16:rowId xmlns:a16="http://schemas.microsoft.com/office/drawing/2014/main" val="2017737098"/>
                  </a:ext>
                </a:extLst>
              </a:tr>
            </a:tbl>
          </a:graphicData>
        </a:graphic>
      </p:graphicFrame>
      <p:pic>
        <p:nvPicPr>
          <p:cNvPr id="2050" name="Picture 2" descr="Screenshot of htop">
            <a:extLst>
              <a:ext uri="{FF2B5EF4-FFF2-40B4-BE49-F238E27FC236}">
                <a16:creationId xmlns:a16="http://schemas.microsoft.com/office/drawing/2014/main" id="{A403191F-18B2-C87C-58E5-8DEC5EEA3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55059"/>
            <a:ext cx="5466581" cy="2887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D20116-7907-534B-9825-94885B058BD2}"/>
              </a:ext>
            </a:extLst>
          </p:cNvPr>
          <p:cNvSpPr txBox="1"/>
          <p:nvPr/>
        </p:nvSpPr>
        <p:spPr>
          <a:xfrm>
            <a:off x="8647953" y="4565904"/>
            <a:ext cx="3143623" cy="2062103"/>
          </a:xfrm>
          <a:prstGeom prst="rect">
            <a:avLst/>
          </a:prstGeom>
          <a:noFill/>
        </p:spPr>
        <p:txBody>
          <a:bodyPr wrap="square" rtlCol="0">
            <a:spAutoFit/>
          </a:bodyPr>
          <a:lstStyle/>
          <a:p>
            <a:r>
              <a:rPr lang="en-US" sz="1600" b="1" dirty="0">
                <a:solidFill>
                  <a:schemeClr val="bg1"/>
                </a:solidFill>
              </a:rPr>
              <a:t>What is </a:t>
            </a:r>
            <a:r>
              <a:rPr lang="en-US" sz="1600" b="1" dirty="0" err="1">
                <a:solidFill>
                  <a:schemeClr val="bg1"/>
                </a:solidFill>
              </a:rPr>
              <a:t>htop</a:t>
            </a:r>
            <a:r>
              <a:rPr lang="en-US" sz="1600" b="1" dirty="0">
                <a:solidFill>
                  <a:schemeClr val="bg1"/>
                </a:solidFill>
              </a:rPr>
              <a:t>?</a:t>
            </a:r>
          </a:p>
          <a:p>
            <a:r>
              <a:rPr lang="en-US" sz="1600" dirty="0" err="1">
                <a:solidFill>
                  <a:schemeClr val="bg1"/>
                </a:solidFill>
              </a:rPr>
              <a:t>htop</a:t>
            </a:r>
            <a:r>
              <a:rPr lang="en-US" sz="1600" dirty="0">
                <a:solidFill>
                  <a:schemeClr val="bg1"/>
                </a:solidFill>
              </a:rPr>
              <a:t> is an interactive, real-time process viewer and system monitor for Linux/Unix systems. It’s like the classic top command but with a user-friendly interface, colors, and mouse support.</a:t>
            </a:r>
          </a:p>
          <a:p>
            <a:r>
              <a:rPr lang="en-US" sz="1600" dirty="0">
                <a:solidFill>
                  <a:srgbClr val="0070C0"/>
                </a:solidFill>
              </a:rPr>
              <a:t>https://github.com/htop-dev/htop</a:t>
            </a:r>
          </a:p>
        </p:txBody>
      </p:sp>
    </p:spTree>
    <p:extLst>
      <p:ext uri="{BB962C8B-B14F-4D97-AF65-F5344CB8AC3E}">
        <p14:creationId xmlns:p14="http://schemas.microsoft.com/office/powerpoint/2010/main" val="2824227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EC3E9-7BB5-94D8-0750-EC4C2E3B22BB}"/>
              </a:ext>
            </a:extLst>
          </p:cNvPr>
          <p:cNvSpPr>
            <a:spLocks noGrp="1"/>
          </p:cNvSpPr>
          <p:nvPr>
            <p:ph type="ctrTitle"/>
          </p:nvPr>
        </p:nvSpPr>
        <p:spPr/>
        <p:txBody>
          <a:bodyPr/>
          <a:lstStyle/>
          <a:p>
            <a:r>
              <a:rPr lang="en-US" sz="4000" b="1" i="0" dirty="0">
                <a:solidFill>
                  <a:schemeClr val="bg1">
                    <a:lumMod val="85000"/>
                    <a:lumOff val="15000"/>
                  </a:schemeClr>
                </a:solidFill>
                <a:effectLst/>
                <a:latin typeface="DeepSeek-CJK-patch"/>
              </a:rPr>
              <a:t>VM Setup Walkthrough (Part 1/2)</a:t>
            </a:r>
            <a:endParaRPr lang="en-US" sz="4000" dirty="0">
              <a:solidFill>
                <a:schemeClr val="bg1">
                  <a:lumMod val="85000"/>
                  <a:lumOff val="15000"/>
                </a:schemeClr>
              </a:solidFill>
            </a:endParaRPr>
          </a:p>
        </p:txBody>
      </p:sp>
    </p:spTree>
    <p:extLst>
      <p:ext uri="{BB962C8B-B14F-4D97-AF65-F5344CB8AC3E}">
        <p14:creationId xmlns:p14="http://schemas.microsoft.com/office/powerpoint/2010/main" val="285689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sz="4800" b="1" i="0" u="none" strike="noStrike" dirty="0">
                <a:solidFill>
                  <a:srgbClr val="000000"/>
                </a:solidFill>
                <a:effectLst/>
                <a:latin typeface="Arial" panose="020B0604020202020204" pitchFamily="34" charset="0"/>
              </a:rPr>
              <a:t>Main Topic</a:t>
            </a:r>
            <a:endParaRPr lang="en-US" sz="4800" dirty="0"/>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normAutofit/>
          </a:bodyPr>
          <a:lstStyle/>
          <a:p>
            <a:pPr>
              <a:buFont typeface="Wingdings" panose="05000000000000000000" pitchFamily="2" charset="2"/>
              <a:buChar char="q"/>
            </a:pPr>
            <a:r>
              <a:rPr lang="en-US" dirty="0"/>
              <a:t>Introduction VMs</a:t>
            </a:r>
          </a:p>
          <a:p>
            <a:pPr>
              <a:buFont typeface="Wingdings" panose="05000000000000000000" pitchFamily="2" charset="2"/>
              <a:buChar char="q"/>
            </a:pPr>
            <a:r>
              <a:rPr lang="en-US" dirty="0"/>
              <a:t>Memory Systems in Virtual Machines</a:t>
            </a:r>
          </a:p>
          <a:p>
            <a:pPr>
              <a:buFont typeface="Wingdings" panose="05000000000000000000" pitchFamily="2" charset="2"/>
              <a:buChar char="q"/>
            </a:pPr>
            <a:r>
              <a:rPr lang="en-US" b="1" i="0" u="none" strike="noStrike" dirty="0">
                <a:effectLst/>
              </a:rPr>
              <a:t>Security in Virtual Machines </a:t>
            </a:r>
          </a:p>
          <a:p>
            <a:pPr>
              <a:buFont typeface="Wingdings" panose="05000000000000000000" pitchFamily="2" charset="2"/>
              <a:buChar char="q"/>
            </a:pPr>
            <a:r>
              <a:rPr lang="en-US" dirty="0"/>
              <a:t>VMs vs Containers </a:t>
            </a:r>
          </a:p>
          <a:p>
            <a:pPr>
              <a:buFont typeface="Wingdings" panose="05000000000000000000" pitchFamily="2" charset="2"/>
              <a:buChar char="q"/>
            </a:pPr>
            <a:r>
              <a:rPr lang="en-US" b="1" i="0" u="none" strike="noStrike" dirty="0">
                <a:effectLst/>
              </a:rPr>
              <a:t>LLM AGENT OPERATING SYSTEM</a:t>
            </a:r>
            <a:endParaRPr lang="en-US" dirty="0"/>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9F9D0-8358-98D6-8B0E-82B7BA04A988}"/>
              </a:ext>
            </a:extLst>
          </p:cNvPr>
          <p:cNvSpPr>
            <a:spLocks noGrp="1"/>
          </p:cNvSpPr>
          <p:nvPr>
            <p:ph type="title"/>
          </p:nvPr>
        </p:nvSpPr>
        <p:spPr/>
        <p:txBody>
          <a:bodyPr/>
          <a:lstStyle/>
          <a:p>
            <a:r>
              <a:rPr lang="en-US" b="1" i="0" dirty="0">
                <a:effectLst/>
                <a:latin typeface="DeepSeek-CJK-patch"/>
              </a:rPr>
              <a:t>Oracle VirtualBox (Free, Cross-Platform)</a:t>
            </a:r>
            <a:endParaRPr lang="en-US" dirty="0"/>
          </a:p>
        </p:txBody>
      </p:sp>
      <p:sp>
        <p:nvSpPr>
          <p:cNvPr id="6" name="TextBox 5">
            <a:extLst>
              <a:ext uri="{FF2B5EF4-FFF2-40B4-BE49-F238E27FC236}">
                <a16:creationId xmlns:a16="http://schemas.microsoft.com/office/drawing/2014/main" id="{267DE765-0463-0AB7-1459-75A4282BAA6F}"/>
              </a:ext>
            </a:extLst>
          </p:cNvPr>
          <p:cNvSpPr txBox="1"/>
          <p:nvPr/>
        </p:nvSpPr>
        <p:spPr>
          <a:xfrm>
            <a:off x="594362" y="2456435"/>
            <a:ext cx="3566429" cy="4278094"/>
          </a:xfrm>
          <a:prstGeom prst="rect">
            <a:avLst/>
          </a:prstGeom>
          <a:noFill/>
        </p:spPr>
        <p:txBody>
          <a:bodyPr wrap="square" rtlCol="0">
            <a:spAutoFit/>
          </a:bodyPr>
          <a:lstStyle/>
          <a:p>
            <a:r>
              <a:rPr lang="en-US" sz="1600" dirty="0">
                <a:solidFill>
                  <a:schemeClr val="bg1"/>
                </a:solidFill>
              </a:rPr>
              <a:t>Download:</a:t>
            </a:r>
          </a:p>
          <a:p>
            <a:endParaRPr lang="en-US" sz="1600" dirty="0">
              <a:solidFill>
                <a:schemeClr val="bg1"/>
              </a:solidFill>
            </a:endParaRPr>
          </a:p>
          <a:p>
            <a:pPr marL="285750" indent="-285750">
              <a:buFont typeface="Wingdings" panose="05000000000000000000" pitchFamily="2" charset="2"/>
              <a:buChar char="q"/>
            </a:pPr>
            <a:r>
              <a:rPr lang="en-US" sz="1600" dirty="0">
                <a:solidFill>
                  <a:schemeClr val="bg1"/>
                </a:solidFill>
              </a:rPr>
              <a:t>Get the installer from VirtualBox’s official site. (https://www.virtualbox.org/)</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dirty="0">
                <a:solidFill>
                  <a:schemeClr val="bg1"/>
                </a:solidFill>
              </a:rPr>
              <a:t>Select the package for your host OS (Windows/macOS/Linux).</a:t>
            </a:r>
          </a:p>
          <a:p>
            <a:endParaRPr lang="en-US" sz="1600" dirty="0">
              <a:solidFill>
                <a:schemeClr val="bg1"/>
              </a:solidFill>
            </a:endParaRPr>
          </a:p>
          <a:p>
            <a:r>
              <a:rPr lang="en-US" sz="1600" dirty="0">
                <a:solidFill>
                  <a:schemeClr val="bg1"/>
                </a:solidFill>
              </a:rPr>
              <a:t>Install:</a:t>
            </a:r>
          </a:p>
          <a:p>
            <a:endParaRPr lang="en-US" sz="1600" dirty="0">
              <a:solidFill>
                <a:schemeClr val="bg1"/>
              </a:solidFill>
            </a:endParaRPr>
          </a:p>
          <a:p>
            <a:pPr marL="285750" indent="-285750">
              <a:buFont typeface="Wingdings" panose="05000000000000000000" pitchFamily="2" charset="2"/>
              <a:buChar char="q"/>
            </a:pPr>
            <a:r>
              <a:rPr lang="en-US" sz="1600" dirty="0">
                <a:solidFill>
                  <a:schemeClr val="bg1"/>
                </a:solidFill>
              </a:rPr>
              <a:t>Windows: Run .exe and enable VT-x/AMD-V in installer (critical for performance).</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dirty="0">
                <a:solidFill>
                  <a:schemeClr val="bg1"/>
                </a:solidFill>
              </a:rPr>
              <a:t>Linux: Use package manager (</a:t>
            </a:r>
            <a:r>
              <a:rPr lang="en-US" sz="1600" dirty="0" err="1">
                <a:solidFill>
                  <a:schemeClr val="bg1"/>
                </a:solidFill>
              </a:rPr>
              <a:t>sudo</a:t>
            </a:r>
            <a:r>
              <a:rPr lang="en-US" sz="1600" dirty="0">
                <a:solidFill>
                  <a:schemeClr val="bg1"/>
                </a:solidFill>
              </a:rPr>
              <a:t> apt install </a:t>
            </a:r>
            <a:r>
              <a:rPr lang="en-US" sz="1600" dirty="0" err="1">
                <a:solidFill>
                  <a:schemeClr val="bg1"/>
                </a:solidFill>
              </a:rPr>
              <a:t>virtualbox</a:t>
            </a:r>
            <a:r>
              <a:rPr lang="en-US" sz="1600" dirty="0">
                <a:solidFill>
                  <a:schemeClr val="bg1"/>
                </a:solidFill>
              </a:rPr>
              <a:t>).</a:t>
            </a:r>
          </a:p>
        </p:txBody>
      </p:sp>
      <p:pic>
        <p:nvPicPr>
          <p:cNvPr id="3" name="Picture 2">
            <a:extLst>
              <a:ext uri="{FF2B5EF4-FFF2-40B4-BE49-F238E27FC236}">
                <a16:creationId xmlns:a16="http://schemas.microsoft.com/office/drawing/2014/main" id="{B559029E-522F-57EB-034C-255825175460}"/>
              </a:ext>
            </a:extLst>
          </p:cNvPr>
          <p:cNvPicPr>
            <a:picLocks noChangeAspect="1"/>
          </p:cNvPicPr>
          <p:nvPr/>
        </p:nvPicPr>
        <p:blipFill>
          <a:blip r:embed="rId2"/>
          <a:stretch>
            <a:fillRect/>
          </a:stretch>
        </p:blipFill>
        <p:spPr>
          <a:xfrm>
            <a:off x="4160791" y="2710735"/>
            <a:ext cx="7703978" cy="3054269"/>
          </a:xfrm>
          <a:prstGeom prst="rect">
            <a:avLst/>
          </a:prstGeom>
        </p:spPr>
      </p:pic>
    </p:spTree>
    <p:extLst>
      <p:ext uri="{BB962C8B-B14F-4D97-AF65-F5344CB8AC3E}">
        <p14:creationId xmlns:p14="http://schemas.microsoft.com/office/powerpoint/2010/main" val="17559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FF6A-E330-9B78-92A2-688272AB021E}"/>
              </a:ext>
            </a:extLst>
          </p:cNvPr>
          <p:cNvSpPr>
            <a:spLocks noGrp="1"/>
          </p:cNvSpPr>
          <p:nvPr>
            <p:ph type="title"/>
          </p:nvPr>
        </p:nvSpPr>
        <p:spPr/>
        <p:txBody>
          <a:bodyPr/>
          <a:lstStyle/>
          <a:p>
            <a:r>
              <a:rPr lang="en-US" b="1" i="0" dirty="0">
                <a:effectLst/>
                <a:latin typeface="DeepSeek-CJK-patch"/>
              </a:rPr>
              <a:t>Create a New VM</a:t>
            </a:r>
            <a:endParaRPr lang="en-US" dirty="0"/>
          </a:p>
        </p:txBody>
      </p:sp>
      <p:sp>
        <p:nvSpPr>
          <p:cNvPr id="4" name="TextBox 3">
            <a:extLst>
              <a:ext uri="{FF2B5EF4-FFF2-40B4-BE49-F238E27FC236}">
                <a16:creationId xmlns:a16="http://schemas.microsoft.com/office/drawing/2014/main" id="{E19C1E25-22B1-E4EA-4C17-C9E99B1170AF}"/>
              </a:ext>
            </a:extLst>
          </p:cNvPr>
          <p:cNvSpPr txBox="1"/>
          <p:nvPr/>
        </p:nvSpPr>
        <p:spPr>
          <a:xfrm>
            <a:off x="594361" y="2721558"/>
            <a:ext cx="3441985" cy="3754991"/>
          </a:xfrm>
          <a:prstGeom prst="rect">
            <a:avLst/>
          </a:prstGeom>
          <a:noFill/>
        </p:spPr>
        <p:txBody>
          <a:bodyPr wrap="square" numCol="2" rtlCol="0">
            <a:spAutoFit/>
          </a:bodyPr>
          <a:lstStyle/>
          <a:p>
            <a:r>
              <a:rPr lang="en-US" sz="1200" dirty="0">
                <a:solidFill>
                  <a:schemeClr val="bg1"/>
                </a:solidFill>
              </a:rPr>
              <a:t>1. Click "New" in VirtualBox Manager.</a:t>
            </a:r>
          </a:p>
          <a:p>
            <a:endParaRPr lang="en-US" sz="1200" dirty="0">
              <a:solidFill>
                <a:schemeClr val="bg1"/>
              </a:solidFill>
            </a:endParaRPr>
          </a:p>
          <a:p>
            <a:r>
              <a:rPr lang="en-US" sz="1200" dirty="0">
                <a:solidFill>
                  <a:schemeClr val="bg1"/>
                </a:solidFill>
              </a:rPr>
              <a:t>2. Configure VM:</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Name: Ubuntu 22.04</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Type: Linux</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Version: Ubuntu (64-bit) </a:t>
            </a:r>
          </a:p>
          <a:p>
            <a:r>
              <a:rPr lang="en-US" sz="1200" dirty="0">
                <a:solidFill>
                  <a:schemeClr val="bg1"/>
                </a:solidFill>
              </a:rPr>
              <a:t>(Requires VT-x/AMD-V enabled in BIOS).</a:t>
            </a:r>
          </a:p>
          <a:p>
            <a:endParaRPr lang="en-US" sz="1200" dirty="0">
              <a:solidFill>
                <a:schemeClr val="bg1"/>
              </a:solidFill>
            </a:endParaRPr>
          </a:p>
          <a:p>
            <a:r>
              <a:rPr lang="en-US" sz="1200" dirty="0">
                <a:solidFill>
                  <a:schemeClr val="bg1"/>
                </a:solidFill>
              </a:rPr>
              <a:t>3. Allocate Resources:</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RAM: 2GB (Don’t exceed 50% of host RAM to avoid swapping).</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Virtual Disk: 20GB dynamically allocated (VDI format).</a:t>
            </a:r>
          </a:p>
          <a:p>
            <a:endParaRPr lang="en-US" sz="1200" dirty="0">
              <a:solidFill>
                <a:schemeClr val="bg1"/>
              </a:solidFill>
            </a:endParaRPr>
          </a:p>
          <a:p>
            <a:r>
              <a:rPr lang="en-US" sz="1200" b="1" dirty="0">
                <a:solidFill>
                  <a:schemeClr val="bg1"/>
                </a:solidFill>
              </a:rPr>
              <a:t>Technical Note:</a:t>
            </a:r>
          </a:p>
          <a:p>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VirtualBox creates a virtual disk image (VDI) that acts like a physical SSD to the VM.</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The hypervisor uses copy-on-write to optimize space.</a:t>
            </a:r>
          </a:p>
        </p:txBody>
      </p:sp>
      <p:pic>
        <p:nvPicPr>
          <p:cNvPr id="5" name="Picture 4">
            <a:extLst>
              <a:ext uri="{FF2B5EF4-FFF2-40B4-BE49-F238E27FC236}">
                <a16:creationId xmlns:a16="http://schemas.microsoft.com/office/drawing/2014/main" id="{E6A54E17-032C-8F9A-7D55-F13C687DF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2400"/>
            <a:ext cx="5437466" cy="3276649"/>
          </a:xfrm>
          <a:prstGeom prst="rect">
            <a:avLst/>
          </a:prstGeom>
        </p:spPr>
      </p:pic>
      <p:pic>
        <p:nvPicPr>
          <p:cNvPr id="7" name="Picture 6">
            <a:extLst>
              <a:ext uri="{FF2B5EF4-FFF2-40B4-BE49-F238E27FC236}">
                <a16:creationId xmlns:a16="http://schemas.microsoft.com/office/drawing/2014/main" id="{26E16950-0EAD-35B9-F574-BCC0690B4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55684"/>
            <a:ext cx="5471160" cy="3099916"/>
          </a:xfrm>
          <a:prstGeom prst="rect">
            <a:avLst/>
          </a:prstGeom>
        </p:spPr>
      </p:pic>
    </p:spTree>
    <p:extLst>
      <p:ext uri="{BB962C8B-B14F-4D97-AF65-F5344CB8AC3E}">
        <p14:creationId xmlns:p14="http://schemas.microsoft.com/office/powerpoint/2010/main" val="404081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47310-CCCC-5CEF-626F-444233929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6FD08-66B4-34FE-8E72-531A6159301D}"/>
              </a:ext>
            </a:extLst>
          </p:cNvPr>
          <p:cNvSpPr>
            <a:spLocks noGrp="1"/>
          </p:cNvSpPr>
          <p:nvPr>
            <p:ph type="title"/>
          </p:nvPr>
        </p:nvSpPr>
        <p:spPr/>
        <p:txBody>
          <a:bodyPr/>
          <a:lstStyle/>
          <a:p>
            <a:r>
              <a:rPr lang="en-US" b="1" i="0" dirty="0">
                <a:effectLst/>
                <a:latin typeface="DeepSeek-CJK-patch"/>
              </a:rPr>
              <a:t>Create a New VM</a:t>
            </a:r>
            <a:endParaRPr lang="en-US" dirty="0"/>
          </a:p>
        </p:txBody>
      </p:sp>
      <p:sp>
        <p:nvSpPr>
          <p:cNvPr id="4" name="TextBox 3">
            <a:extLst>
              <a:ext uri="{FF2B5EF4-FFF2-40B4-BE49-F238E27FC236}">
                <a16:creationId xmlns:a16="http://schemas.microsoft.com/office/drawing/2014/main" id="{F984A25D-CFDD-DCED-A928-5F3BFCAC115F}"/>
              </a:ext>
            </a:extLst>
          </p:cNvPr>
          <p:cNvSpPr txBox="1"/>
          <p:nvPr/>
        </p:nvSpPr>
        <p:spPr>
          <a:xfrm>
            <a:off x="594361" y="2721558"/>
            <a:ext cx="3441985" cy="3754991"/>
          </a:xfrm>
          <a:prstGeom prst="rect">
            <a:avLst/>
          </a:prstGeom>
          <a:noFill/>
        </p:spPr>
        <p:txBody>
          <a:bodyPr wrap="square" numCol="2" rtlCol="0">
            <a:spAutoFit/>
          </a:bodyPr>
          <a:lstStyle/>
          <a:p>
            <a:r>
              <a:rPr lang="en-US" sz="1200" dirty="0">
                <a:solidFill>
                  <a:schemeClr val="bg1"/>
                </a:solidFill>
              </a:rPr>
              <a:t>1. Click "New" in VirtualBox Manager.</a:t>
            </a:r>
          </a:p>
          <a:p>
            <a:endParaRPr lang="en-US" sz="1200" dirty="0">
              <a:solidFill>
                <a:schemeClr val="bg1"/>
              </a:solidFill>
            </a:endParaRPr>
          </a:p>
          <a:p>
            <a:r>
              <a:rPr lang="en-US" sz="1200" dirty="0">
                <a:solidFill>
                  <a:schemeClr val="bg1"/>
                </a:solidFill>
              </a:rPr>
              <a:t>2. Configure VM:</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Name: Ubuntu 22.04</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Type: Linux</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Version: Ubuntu (64-bit) </a:t>
            </a:r>
          </a:p>
          <a:p>
            <a:r>
              <a:rPr lang="en-US" sz="1200" dirty="0">
                <a:solidFill>
                  <a:schemeClr val="bg1"/>
                </a:solidFill>
              </a:rPr>
              <a:t>(Requires VT-x/AMD-V enabled in BIOS).</a:t>
            </a:r>
          </a:p>
          <a:p>
            <a:endParaRPr lang="en-US" sz="1200" dirty="0">
              <a:solidFill>
                <a:schemeClr val="bg1"/>
              </a:solidFill>
            </a:endParaRPr>
          </a:p>
          <a:p>
            <a:r>
              <a:rPr lang="en-US" sz="1200" dirty="0">
                <a:solidFill>
                  <a:schemeClr val="bg1"/>
                </a:solidFill>
              </a:rPr>
              <a:t>3. Allocate Resources:</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RAM: 2GB (Don’t exceed 50% of host RAM to avoid swapping).</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Virtual Disk: 20GB dynamically allocated (VDI format).</a:t>
            </a:r>
          </a:p>
          <a:p>
            <a:endParaRPr lang="en-US" sz="1200" dirty="0">
              <a:solidFill>
                <a:schemeClr val="bg1"/>
              </a:solidFill>
            </a:endParaRPr>
          </a:p>
          <a:p>
            <a:r>
              <a:rPr lang="en-US" sz="1200" b="1" dirty="0">
                <a:solidFill>
                  <a:schemeClr val="bg1"/>
                </a:solidFill>
              </a:rPr>
              <a:t>Technical Note:</a:t>
            </a:r>
          </a:p>
          <a:p>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VirtualBox creates a virtual disk image (VDI) that acts like a physical SSD to the VM.</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The hypervisor uses copy-on-write to optimize space.</a:t>
            </a:r>
          </a:p>
        </p:txBody>
      </p:sp>
      <p:pic>
        <p:nvPicPr>
          <p:cNvPr id="6" name="Picture 5">
            <a:extLst>
              <a:ext uri="{FF2B5EF4-FFF2-40B4-BE49-F238E27FC236}">
                <a16:creationId xmlns:a16="http://schemas.microsoft.com/office/drawing/2014/main" id="{0081E033-7E6B-67CF-5795-D83F31F7B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397" y="2093922"/>
            <a:ext cx="6151150" cy="3683025"/>
          </a:xfrm>
          <a:prstGeom prst="rect">
            <a:avLst/>
          </a:prstGeom>
        </p:spPr>
      </p:pic>
    </p:spTree>
    <p:extLst>
      <p:ext uri="{BB962C8B-B14F-4D97-AF65-F5344CB8AC3E}">
        <p14:creationId xmlns:p14="http://schemas.microsoft.com/office/powerpoint/2010/main" val="374204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3624-D531-99F4-0947-EEBE6B251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5A699-A7C8-DD2A-A5BE-B9EA37DB7C78}"/>
              </a:ext>
            </a:extLst>
          </p:cNvPr>
          <p:cNvSpPr>
            <a:spLocks noGrp="1"/>
          </p:cNvSpPr>
          <p:nvPr>
            <p:ph type="title"/>
          </p:nvPr>
        </p:nvSpPr>
        <p:spPr/>
        <p:txBody>
          <a:bodyPr/>
          <a:lstStyle/>
          <a:p>
            <a:r>
              <a:rPr lang="en-US" b="1" i="0" dirty="0">
                <a:effectLst/>
                <a:latin typeface="DeepSeek-CJK-patch"/>
              </a:rPr>
              <a:t>Create a New VM</a:t>
            </a:r>
            <a:endParaRPr lang="en-US" dirty="0"/>
          </a:p>
        </p:txBody>
      </p:sp>
      <p:sp>
        <p:nvSpPr>
          <p:cNvPr id="4" name="TextBox 3">
            <a:extLst>
              <a:ext uri="{FF2B5EF4-FFF2-40B4-BE49-F238E27FC236}">
                <a16:creationId xmlns:a16="http://schemas.microsoft.com/office/drawing/2014/main" id="{F1B0F54E-D8C9-ECDB-73C4-C53A20B1C109}"/>
              </a:ext>
            </a:extLst>
          </p:cNvPr>
          <p:cNvSpPr txBox="1"/>
          <p:nvPr/>
        </p:nvSpPr>
        <p:spPr>
          <a:xfrm>
            <a:off x="594361" y="2721558"/>
            <a:ext cx="3441985" cy="3754991"/>
          </a:xfrm>
          <a:prstGeom prst="rect">
            <a:avLst/>
          </a:prstGeom>
          <a:noFill/>
        </p:spPr>
        <p:txBody>
          <a:bodyPr wrap="square" numCol="2" rtlCol="0">
            <a:spAutoFit/>
          </a:bodyPr>
          <a:lstStyle/>
          <a:p>
            <a:r>
              <a:rPr lang="en-US" sz="1200" dirty="0">
                <a:solidFill>
                  <a:schemeClr val="bg1"/>
                </a:solidFill>
              </a:rPr>
              <a:t>1. Click "New" in VirtualBox Manager.</a:t>
            </a:r>
          </a:p>
          <a:p>
            <a:endParaRPr lang="en-US" sz="1200" dirty="0">
              <a:solidFill>
                <a:schemeClr val="bg1"/>
              </a:solidFill>
            </a:endParaRPr>
          </a:p>
          <a:p>
            <a:r>
              <a:rPr lang="en-US" sz="1200" dirty="0">
                <a:solidFill>
                  <a:schemeClr val="bg1"/>
                </a:solidFill>
              </a:rPr>
              <a:t>2. Configure VM:</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Name: Ubuntu 22.04</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Type: Linux</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Version: Ubuntu (64-bit) </a:t>
            </a:r>
          </a:p>
          <a:p>
            <a:r>
              <a:rPr lang="en-US" sz="1200" dirty="0">
                <a:solidFill>
                  <a:schemeClr val="bg1"/>
                </a:solidFill>
              </a:rPr>
              <a:t>(Requires VT-x/AMD-V enabled in BIOS).</a:t>
            </a:r>
          </a:p>
          <a:p>
            <a:endParaRPr lang="en-US" sz="1200" dirty="0">
              <a:solidFill>
                <a:schemeClr val="bg1"/>
              </a:solidFill>
            </a:endParaRPr>
          </a:p>
          <a:p>
            <a:r>
              <a:rPr lang="en-US" sz="1200" dirty="0">
                <a:solidFill>
                  <a:schemeClr val="bg1"/>
                </a:solidFill>
              </a:rPr>
              <a:t>3. Allocate Resources:</a:t>
            </a:r>
          </a:p>
          <a:p>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RAM: 2GB (Don’t exceed 50% of host RAM to avoid swapping).</a:t>
            </a:r>
          </a:p>
          <a:p>
            <a:pPr marL="285750" indent="-285750">
              <a:buFont typeface="Wingdings" panose="05000000000000000000" pitchFamily="2" charset="2"/>
              <a:buChar char="q"/>
            </a:pPr>
            <a:endParaRPr lang="en-US" sz="1200" dirty="0">
              <a:solidFill>
                <a:schemeClr val="bg1"/>
              </a:solidFill>
            </a:endParaRPr>
          </a:p>
          <a:p>
            <a:pPr marL="285750" indent="-285750">
              <a:buFont typeface="Wingdings" panose="05000000000000000000" pitchFamily="2" charset="2"/>
              <a:buChar char="q"/>
            </a:pPr>
            <a:r>
              <a:rPr lang="en-US" sz="1200" dirty="0">
                <a:solidFill>
                  <a:schemeClr val="bg1"/>
                </a:solidFill>
              </a:rPr>
              <a:t>Virtual Disk: 20GB dynamically allocated (VDI format).</a:t>
            </a:r>
          </a:p>
          <a:p>
            <a:endParaRPr lang="en-US" sz="1200" dirty="0">
              <a:solidFill>
                <a:schemeClr val="bg1"/>
              </a:solidFill>
            </a:endParaRPr>
          </a:p>
          <a:p>
            <a:r>
              <a:rPr lang="en-US" sz="1200" b="1" dirty="0">
                <a:solidFill>
                  <a:schemeClr val="bg1"/>
                </a:solidFill>
              </a:rPr>
              <a:t>Technical Note:</a:t>
            </a:r>
          </a:p>
          <a:p>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VirtualBox creates a virtual disk image (VDI) that acts like a physical SSD to the VM.</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The hypervisor uses copy-on-write to optimize space.</a:t>
            </a:r>
          </a:p>
        </p:txBody>
      </p:sp>
      <p:pic>
        <p:nvPicPr>
          <p:cNvPr id="6" name="Picture 5">
            <a:extLst>
              <a:ext uri="{FF2B5EF4-FFF2-40B4-BE49-F238E27FC236}">
                <a16:creationId xmlns:a16="http://schemas.microsoft.com/office/drawing/2014/main" id="{59A48227-BAC2-6225-049C-BB217D39E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202401"/>
            <a:ext cx="5396222" cy="3249756"/>
          </a:xfrm>
          <a:prstGeom prst="rect">
            <a:avLst/>
          </a:prstGeom>
        </p:spPr>
      </p:pic>
      <p:pic>
        <p:nvPicPr>
          <p:cNvPr id="9" name="Picture 8">
            <a:extLst>
              <a:ext uri="{FF2B5EF4-FFF2-40B4-BE49-F238E27FC236}">
                <a16:creationId xmlns:a16="http://schemas.microsoft.com/office/drawing/2014/main" id="{42DC48DE-7F3D-AFC0-F6C3-CDB5A64B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60" y="3522009"/>
            <a:ext cx="5396222" cy="3242071"/>
          </a:xfrm>
          <a:prstGeom prst="rect">
            <a:avLst/>
          </a:prstGeom>
        </p:spPr>
      </p:pic>
    </p:spTree>
    <p:extLst>
      <p:ext uri="{BB962C8B-B14F-4D97-AF65-F5344CB8AC3E}">
        <p14:creationId xmlns:p14="http://schemas.microsoft.com/office/powerpoint/2010/main" val="1680019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EF13-4536-9206-7750-4CF378B1CB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48A86E-1364-BA0C-3CF4-005E33249B53}"/>
              </a:ext>
            </a:extLst>
          </p:cNvPr>
          <p:cNvSpPr>
            <a:spLocks noGrp="1"/>
          </p:cNvSpPr>
          <p:nvPr>
            <p:ph type="ctrTitle"/>
          </p:nvPr>
        </p:nvSpPr>
        <p:spPr/>
        <p:txBody>
          <a:bodyPr/>
          <a:lstStyle/>
          <a:p>
            <a:r>
              <a:rPr lang="en-US" sz="4000" b="1" i="0" dirty="0">
                <a:solidFill>
                  <a:schemeClr val="bg1">
                    <a:lumMod val="85000"/>
                    <a:lumOff val="15000"/>
                  </a:schemeClr>
                </a:solidFill>
                <a:effectLst/>
                <a:latin typeface="DeepSeek-CJK-patch"/>
              </a:rPr>
              <a:t>VM Setup Walkthrough (Part 2/2)</a:t>
            </a:r>
            <a:endParaRPr lang="en-US" sz="4000" dirty="0">
              <a:solidFill>
                <a:schemeClr val="bg1">
                  <a:lumMod val="85000"/>
                  <a:lumOff val="15000"/>
                </a:schemeClr>
              </a:solidFill>
            </a:endParaRPr>
          </a:p>
        </p:txBody>
      </p:sp>
    </p:spTree>
    <p:extLst>
      <p:ext uri="{BB962C8B-B14F-4D97-AF65-F5344CB8AC3E}">
        <p14:creationId xmlns:p14="http://schemas.microsoft.com/office/powerpoint/2010/main" val="1149672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E1D0-3E5A-8F80-BE70-B7AF4BFC7EE6}"/>
              </a:ext>
            </a:extLst>
          </p:cNvPr>
          <p:cNvSpPr>
            <a:spLocks noGrp="1"/>
          </p:cNvSpPr>
          <p:nvPr>
            <p:ph type="title"/>
          </p:nvPr>
        </p:nvSpPr>
        <p:spPr/>
        <p:txBody>
          <a:bodyPr/>
          <a:lstStyle/>
          <a:p>
            <a:r>
              <a:rPr lang="en-US" b="1" i="0" dirty="0">
                <a:effectLst/>
                <a:latin typeface="DeepSeek-CJK-patch"/>
              </a:rPr>
              <a:t>Install the OS</a:t>
            </a:r>
            <a:endParaRPr lang="en-US" dirty="0"/>
          </a:p>
        </p:txBody>
      </p:sp>
      <p:sp>
        <p:nvSpPr>
          <p:cNvPr id="3" name="Content Placeholder 2">
            <a:extLst>
              <a:ext uri="{FF2B5EF4-FFF2-40B4-BE49-F238E27FC236}">
                <a16:creationId xmlns:a16="http://schemas.microsoft.com/office/drawing/2014/main" id="{8794660A-5756-D8A8-692E-39515FFA782D}"/>
              </a:ext>
            </a:extLst>
          </p:cNvPr>
          <p:cNvSpPr>
            <a:spLocks noGrp="1"/>
          </p:cNvSpPr>
          <p:nvPr>
            <p:ph sz="quarter" idx="13"/>
          </p:nvPr>
        </p:nvSpPr>
        <p:spPr>
          <a:xfrm>
            <a:off x="594360" y="2281918"/>
            <a:ext cx="4648561" cy="4118882"/>
          </a:xfrm>
        </p:spPr>
        <p:txBody>
          <a:bodyPr>
            <a:normAutofit fontScale="92500"/>
          </a:bodyPr>
          <a:lstStyle/>
          <a:p>
            <a:pPr algn="l">
              <a:lnSpc>
                <a:spcPts val="2143"/>
              </a:lnSpc>
              <a:spcBef>
                <a:spcPts val="1029"/>
              </a:spcBef>
              <a:spcAft>
                <a:spcPts val="300"/>
              </a:spcAft>
              <a:buFont typeface="+mj-lt"/>
              <a:buAutoNum type="arabicPeriod"/>
            </a:pPr>
            <a:r>
              <a:rPr lang="en-US" sz="1100" b="1" i="0" dirty="0">
                <a:solidFill>
                  <a:schemeClr val="bg1"/>
                </a:solidFill>
                <a:effectLst/>
                <a:latin typeface="DeepSeek-CJK-patch"/>
              </a:rPr>
              <a:t>Attach ISO</a:t>
            </a:r>
            <a:r>
              <a:rPr lang="en-US" sz="11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900" b="0" i="0" dirty="0">
                <a:effectLst/>
                <a:latin typeface="DeepSeek-CJK-patch"/>
              </a:rPr>
              <a:t>Select the VM → </a:t>
            </a:r>
            <a:r>
              <a:rPr lang="en-US" sz="900" b="1" i="0" dirty="0">
                <a:effectLst/>
                <a:latin typeface="DeepSeek-CJK-patch"/>
              </a:rPr>
              <a:t>Settings → Storage → Optical Drive → Choose Ubuntu ISO</a:t>
            </a:r>
            <a:r>
              <a:rPr lang="en-US" sz="900" b="0" i="0" dirty="0">
                <a:effectLst/>
                <a:latin typeface="DeepSeek-CJK-patch"/>
              </a:rPr>
              <a:t>.</a:t>
            </a:r>
          </a:p>
          <a:p>
            <a:pPr algn="l">
              <a:lnSpc>
                <a:spcPts val="2143"/>
              </a:lnSpc>
              <a:spcBef>
                <a:spcPts val="300"/>
              </a:spcBef>
              <a:spcAft>
                <a:spcPts val="300"/>
              </a:spcAft>
              <a:buFont typeface="+mj-lt"/>
              <a:buAutoNum type="arabicPeriod"/>
            </a:pPr>
            <a:r>
              <a:rPr lang="en-US" sz="1100" b="1" i="0" dirty="0">
                <a:solidFill>
                  <a:schemeClr val="bg1"/>
                </a:solidFill>
                <a:effectLst/>
                <a:latin typeface="DeepSeek-CJK-patch"/>
              </a:rPr>
              <a:t>Boot VM</a:t>
            </a:r>
            <a:r>
              <a:rPr lang="en-US" sz="11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900" b="0" i="0" dirty="0">
                <a:effectLst/>
                <a:latin typeface="DeepSeek-CJK-patch"/>
              </a:rPr>
              <a:t>Start the VM → Follow Ubuntu installer prompts.</a:t>
            </a:r>
          </a:p>
          <a:p>
            <a:pPr marL="742950" lvl="1" indent="-285750" algn="l">
              <a:lnSpc>
                <a:spcPts val="2143"/>
              </a:lnSpc>
              <a:spcBef>
                <a:spcPts val="300"/>
              </a:spcBef>
              <a:spcAft>
                <a:spcPts val="1029"/>
              </a:spcAft>
              <a:buFont typeface="+mj-lt"/>
              <a:buAutoNum type="arabicPeriod"/>
            </a:pPr>
            <a:r>
              <a:rPr lang="en-US" sz="900" b="1" i="0" dirty="0">
                <a:effectLst/>
                <a:latin typeface="DeepSeek-CJK-patch"/>
              </a:rPr>
              <a:t>Partitioning</a:t>
            </a:r>
            <a:r>
              <a:rPr lang="en-US" sz="900" b="0" i="0" dirty="0">
                <a:effectLst/>
                <a:latin typeface="DeepSeek-CJK-patch"/>
              </a:rPr>
              <a:t>: Use default ext4 + swap (handled by guest OS).</a:t>
            </a:r>
          </a:p>
          <a:p>
            <a:pPr algn="l">
              <a:lnSpc>
                <a:spcPts val="2143"/>
              </a:lnSpc>
              <a:spcBef>
                <a:spcPts val="1029"/>
              </a:spcBef>
              <a:spcAft>
                <a:spcPts val="1029"/>
              </a:spcAft>
              <a:buNone/>
            </a:pPr>
            <a:r>
              <a:rPr lang="en-US" sz="1100" b="1" i="0" dirty="0">
                <a:solidFill>
                  <a:schemeClr val="bg1"/>
                </a:solidFill>
                <a:effectLst/>
                <a:latin typeface="DeepSeek-CJK-patch"/>
              </a:rPr>
              <a:t>Low-Level Detail</a:t>
            </a:r>
            <a:r>
              <a:rPr lang="en-US" sz="1100" b="0" i="0" dirty="0">
                <a:solidFill>
                  <a:schemeClr val="bg1"/>
                </a:solidFill>
                <a:effectLst/>
                <a:latin typeface="DeepSeek-CJK-patch"/>
              </a:rPr>
              <a:t>:</a:t>
            </a:r>
          </a:p>
          <a:p>
            <a:pPr algn="l">
              <a:lnSpc>
                <a:spcPts val="2143"/>
              </a:lnSpc>
              <a:spcBef>
                <a:spcPts val="1029"/>
              </a:spcBef>
              <a:spcAft>
                <a:spcPts val="1029"/>
              </a:spcAft>
              <a:buFont typeface="Wingdings" panose="05000000000000000000" pitchFamily="2" charset="2"/>
              <a:buChar char="v"/>
            </a:pPr>
            <a:r>
              <a:rPr lang="en-US" sz="1100" b="0" i="0" dirty="0">
                <a:solidFill>
                  <a:schemeClr val="bg1"/>
                </a:solidFill>
                <a:effectLst/>
                <a:latin typeface="DeepSeek-CJK-patch"/>
              </a:rPr>
              <a:t>The hypervisor </a:t>
            </a:r>
            <a:r>
              <a:rPr lang="en-US" sz="1100" b="1" i="0" dirty="0">
                <a:solidFill>
                  <a:schemeClr val="bg1"/>
                </a:solidFill>
                <a:effectLst/>
                <a:latin typeface="DeepSeek-CJK-patch"/>
              </a:rPr>
              <a:t>intercepts bootloader calls</a:t>
            </a:r>
            <a:r>
              <a:rPr lang="en-US" sz="1100" b="0" i="0" dirty="0">
                <a:solidFill>
                  <a:schemeClr val="bg1"/>
                </a:solidFill>
                <a:effectLst/>
                <a:latin typeface="DeepSeek-CJK-patch"/>
              </a:rPr>
              <a:t> and redirects them to the virtual disk.</a:t>
            </a:r>
          </a:p>
          <a:p>
            <a:pPr algn="l">
              <a:lnSpc>
                <a:spcPts val="2143"/>
              </a:lnSpc>
              <a:spcBef>
                <a:spcPts val="300"/>
              </a:spcBef>
              <a:spcAft>
                <a:spcPts val="1029"/>
              </a:spcAft>
              <a:buFont typeface="Wingdings" panose="05000000000000000000" pitchFamily="2" charset="2"/>
              <a:buChar char="v"/>
            </a:pPr>
            <a:r>
              <a:rPr lang="en-US" sz="1100" b="0" i="0" dirty="0">
                <a:solidFill>
                  <a:schemeClr val="bg1"/>
                </a:solidFill>
                <a:effectLst/>
                <a:latin typeface="DeepSeek-CJK-patch"/>
              </a:rPr>
              <a:t>VirtualBox uses </a:t>
            </a:r>
            <a:r>
              <a:rPr lang="en-US" sz="1100" b="1" i="0" dirty="0">
                <a:solidFill>
                  <a:schemeClr val="bg1"/>
                </a:solidFill>
                <a:effectLst/>
                <a:latin typeface="DeepSeek-CJK-patch"/>
              </a:rPr>
              <a:t>Nested Page Tables (NPT)</a:t>
            </a:r>
            <a:r>
              <a:rPr lang="en-US" sz="1100" b="0" i="0" dirty="0">
                <a:solidFill>
                  <a:schemeClr val="bg1"/>
                </a:solidFill>
                <a:effectLst/>
                <a:latin typeface="DeepSeek-CJK-patch"/>
              </a:rPr>
              <a:t> for memory management if AMD-V/VT-x is enabled.</a:t>
            </a:r>
          </a:p>
          <a:p>
            <a:pPr marL="0" indent="0">
              <a:buNone/>
            </a:pPr>
            <a:endParaRPr lang="en-US" sz="1100" dirty="0">
              <a:solidFill>
                <a:schemeClr val="bg1"/>
              </a:solidFill>
            </a:endParaRPr>
          </a:p>
        </p:txBody>
      </p:sp>
      <p:pic>
        <p:nvPicPr>
          <p:cNvPr id="5" name="Picture 4">
            <a:extLst>
              <a:ext uri="{FF2B5EF4-FFF2-40B4-BE49-F238E27FC236}">
                <a16:creationId xmlns:a16="http://schemas.microsoft.com/office/drawing/2014/main" id="{71DFB7B7-9BE2-8855-BBE6-E98DC960A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393" y="2120975"/>
            <a:ext cx="6326083" cy="3836788"/>
          </a:xfrm>
          <a:prstGeom prst="rect">
            <a:avLst/>
          </a:prstGeom>
        </p:spPr>
      </p:pic>
    </p:spTree>
    <p:extLst>
      <p:ext uri="{BB962C8B-B14F-4D97-AF65-F5344CB8AC3E}">
        <p14:creationId xmlns:p14="http://schemas.microsoft.com/office/powerpoint/2010/main" val="3761049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E09D20-92A4-DAD7-5BC9-CEFBE85C1A4D}"/>
              </a:ext>
            </a:extLst>
          </p:cNvPr>
          <p:cNvSpPr>
            <a:spLocks noGrp="1"/>
          </p:cNvSpPr>
          <p:nvPr>
            <p:ph type="title"/>
          </p:nvPr>
        </p:nvSpPr>
        <p:spPr/>
        <p:txBody>
          <a:bodyPr/>
          <a:lstStyle/>
          <a:p>
            <a:r>
              <a:rPr lang="en-US" b="1" i="0" dirty="0">
                <a:effectLst/>
                <a:latin typeface="DeepSeek-CJK-patch"/>
              </a:rPr>
              <a:t>Configure VM</a:t>
            </a:r>
            <a:endParaRPr lang="en-US" dirty="0"/>
          </a:p>
        </p:txBody>
      </p:sp>
      <p:sp>
        <p:nvSpPr>
          <p:cNvPr id="9" name="TextBox 8">
            <a:extLst>
              <a:ext uri="{FF2B5EF4-FFF2-40B4-BE49-F238E27FC236}">
                <a16:creationId xmlns:a16="http://schemas.microsoft.com/office/drawing/2014/main" id="{FE5C6413-4F91-1DD5-E20E-97952C8F0AE7}"/>
              </a:ext>
            </a:extLst>
          </p:cNvPr>
          <p:cNvSpPr txBox="1"/>
          <p:nvPr/>
        </p:nvSpPr>
        <p:spPr>
          <a:xfrm>
            <a:off x="594361" y="2451024"/>
            <a:ext cx="4962378" cy="4201728"/>
          </a:xfrm>
          <a:prstGeom prst="rect">
            <a:avLst/>
          </a:prstGeom>
          <a:noFill/>
        </p:spPr>
        <p:txBody>
          <a:bodyPr wrap="square" rtlCol="0">
            <a:spAutoFit/>
          </a:bodyPr>
          <a:lstStyle/>
          <a:p>
            <a:pPr algn="l">
              <a:lnSpc>
                <a:spcPts val="2143"/>
              </a:lnSpc>
              <a:spcBef>
                <a:spcPts val="1029"/>
              </a:spcBef>
              <a:spcAft>
                <a:spcPts val="300"/>
              </a:spcAft>
              <a:buFont typeface="+mj-lt"/>
              <a:buAutoNum type="arabicPeriod"/>
            </a:pPr>
            <a:r>
              <a:rPr lang="en-US" sz="1400" b="1" i="0" dirty="0">
                <a:solidFill>
                  <a:schemeClr val="bg1"/>
                </a:solidFill>
                <a:effectLst/>
                <a:latin typeface="DeepSeek-CJK-patch"/>
              </a:rPr>
              <a:t>Network</a:t>
            </a:r>
            <a:r>
              <a:rPr lang="en-US" sz="14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400" b="1" i="0" dirty="0">
                <a:solidFill>
                  <a:schemeClr val="bg1"/>
                </a:solidFill>
                <a:effectLst/>
                <a:latin typeface="DeepSeek-CJK-patch"/>
              </a:rPr>
              <a:t>NAT (Default)</a:t>
            </a:r>
            <a:r>
              <a:rPr lang="en-US" sz="1400" b="0" i="0" dirty="0">
                <a:solidFill>
                  <a:schemeClr val="bg1"/>
                </a:solidFill>
                <a:effectLst/>
                <a:latin typeface="DeepSeek-CJK-patch"/>
              </a:rPr>
              <a:t>: VM shares host’s IP (safe for most uses).</a:t>
            </a:r>
          </a:p>
          <a:p>
            <a:pPr marL="742950" lvl="1" indent="-285750" algn="l">
              <a:lnSpc>
                <a:spcPts val="2143"/>
              </a:lnSpc>
              <a:spcBef>
                <a:spcPts val="300"/>
              </a:spcBef>
              <a:spcAft>
                <a:spcPts val="1029"/>
              </a:spcAft>
              <a:buFont typeface="+mj-lt"/>
              <a:buAutoNum type="arabicPeriod"/>
            </a:pPr>
            <a:r>
              <a:rPr lang="en-US" sz="1400" b="1" i="0" dirty="0">
                <a:solidFill>
                  <a:schemeClr val="bg1"/>
                </a:solidFill>
                <a:effectLst/>
                <a:latin typeface="DeepSeek-CJK-patch"/>
              </a:rPr>
              <a:t>Bridged</a:t>
            </a:r>
            <a:r>
              <a:rPr lang="en-US" sz="1400" b="0" i="0" dirty="0">
                <a:solidFill>
                  <a:schemeClr val="bg1"/>
                </a:solidFill>
                <a:effectLst/>
                <a:latin typeface="DeepSeek-CJK-patch"/>
              </a:rPr>
              <a:t>: VM gets its own LAN IP (for servers).</a:t>
            </a:r>
          </a:p>
          <a:p>
            <a:pPr algn="l">
              <a:lnSpc>
                <a:spcPts val="2143"/>
              </a:lnSpc>
              <a:spcBef>
                <a:spcPts val="300"/>
              </a:spcBef>
              <a:spcAft>
                <a:spcPts val="300"/>
              </a:spcAft>
              <a:buFont typeface="+mj-lt"/>
              <a:buAutoNum type="arabicPeriod"/>
            </a:pPr>
            <a:r>
              <a:rPr lang="en-US" sz="1400" b="1" i="0" dirty="0">
                <a:solidFill>
                  <a:schemeClr val="bg1"/>
                </a:solidFill>
                <a:effectLst/>
                <a:latin typeface="DeepSeek-CJK-patch"/>
              </a:rPr>
              <a:t>Shared Folders</a:t>
            </a:r>
            <a:r>
              <a:rPr lang="en-US" sz="14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400" b="1" i="0" dirty="0">
                <a:solidFill>
                  <a:schemeClr val="bg1"/>
                </a:solidFill>
                <a:effectLst/>
                <a:latin typeface="DeepSeek-CJK-patch"/>
              </a:rPr>
              <a:t>Settings → Shared Folders → Add host folder</a:t>
            </a:r>
            <a:r>
              <a:rPr lang="en-US" sz="1400" b="0" i="0" dirty="0">
                <a:solidFill>
                  <a:schemeClr val="bg1"/>
                </a:solidFill>
                <a:effectLst/>
                <a:latin typeface="DeepSeek-CJK-patch"/>
              </a:rPr>
              <a:t> (accessible in VM via</a:t>
            </a:r>
          </a:p>
          <a:p>
            <a:pPr algn="l">
              <a:lnSpc>
                <a:spcPts val="2143"/>
              </a:lnSpc>
              <a:spcBef>
                <a:spcPts val="1029"/>
              </a:spcBef>
              <a:spcAft>
                <a:spcPts val="1029"/>
              </a:spcAft>
              <a:buNone/>
            </a:pPr>
            <a:r>
              <a:rPr lang="en-US" sz="1400" b="1" i="0" dirty="0">
                <a:solidFill>
                  <a:schemeClr val="bg1"/>
                </a:solidFill>
                <a:effectLst/>
                <a:latin typeface="DeepSeek-CJK-patch"/>
              </a:rPr>
              <a:t>Technical Note</a:t>
            </a:r>
            <a:r>
              <a:rPr lang="en-US" sz="1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1400" b="1" i="0" dirty="0">
                <a:solidFill>
                  <a:schemeClr val="bg1"/>
                </a:solidFill>
                <a:effectLst/>
                <a:latin typeface="DeepSeek-CJK-patch"/>
              </a:rPr>
              <a:t>NAT</a:t>
            </a:r>
            <a:r>
              <a:rPr lang="en-US" sz="1400" b="0" i="0" dirty="0">
                <a:solidFill>
                  <a:schemeClr val="bg1"/>
                </a:solidFill>
                <a:effectLst/>
                <a:latin typeface="DeepSeek-CJK-patch"/>
              </a:rPr>
              <a:t> uses the host’s network stack, while </a:t>
            </a:r>
            <a:r>
              <a:rPr lang="en-US" sz="1400" b="1" i="0" dirty="0">
                <a:solidFill>
                  <a:schemeClr val="bg1"/>
                </a:solidFill>
                <a:effectLst/>
                <a:latin typeface="DeepSeek-CJK-patch"/>
              </a:rPr>
              <a:t>Bridged</a:t>
            </a:r>
            <a:r>
              <a:rPr lang="en-US" sz="1400" b="0" i="0" dirty="0">
                <a:solidFill>
                  <a:schemeClr val="bg1"/>
                </a:solidFill>
                <a:effectLst/>
                <a:latin typeface="DeepSeek-CJK-patch"/>
              </a:rPr>
              <a:t> requires a dedicated IP.</a:t>
            </a:r>
          </a:p>
          <a:p>
            <a:pPr algn="l">
              <a:lnSpc>
                <a:spcPts val="2143"/>
              </a:lnSpc>
              <a:spcBef>
                <a:spcPts val="300"/>
              </a:spcBef>
              <a:spcAft>
                <a:spcPts val="1029"/>
              </a:spcAft>
              <a:buFont typeface="Arial" panose="020B0604020202020204" pitchFamily="34" charset="0"/>
              <a:buChar char="•"/>
            </a:pPr>
            <a:r>
              <a:rPr lang="en-US" sz="1400" b="0" i="0" dirty="0">
                <a:solidFill>
                  <a:schemeClr val="bg1"/>
                </a:solidFill>
                <a:effectLst/>
                <a:latin typeface="DeepSeek-CJK-patch"/>
              </a:rPr>
              <a:t>Shared folders rely on </a:t>
            </a:r>
            <a:r>
              <a:rPr lang="en-US" sz="1400" b="1" i="0" dirty="0">
                <a:solidFill>
                  <a:schemeClr val="bg1"/>
                </a:solidFill>
                <a:effectLst/>
                <a:latin typeface="DeepSeek-CJK-patch"/>
              </a:rPr>
              <a:t>VirtualBox Guest Additions</a:t>
            </a:r>
            <a:r>
              <a:rPr lang="en-US" sz="1400" b="0" i="0" dirty="0">
                <a:solidFill>
                  <a:schemeClr val="bg1"/>
                </a:solidFill>
                <a:effectLst/>
                <a:latin typeface="DeepSeek-CJK-patch"/>
              </a:rPr>
              <a:t> (kernel modules for performance).</a:t>
            </a:r>
          </a:p>
        </p:txBody>
      </p:sp>
      <p:pic>
        <p:nvPicPr>
          <p:cNvPr id="3" name="Picture 2">
            <a:extLst>
              <a:ext uri="{FF2B5EF4-FFF2-40B4-BE49-F238E27FC236}">
                <a16:creationId xmlns:a16="http://schemas.microsoft.com/office/drawing/2014/main" id="{9A820FB3-066C-D046-8549-277E649E2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57" y="2283294"/>
            <a:ext cx="5830771" cy="3489598"/>
          </a:xfrm>
          <a:prstGeom prst="rect">
            <a:avLst/>
          </a:prstGeom>
        </p:spPr>
      </p:pic>
    </p:spTree>
    <p:extLst>
      <p:ext uri="{BB962C8B-B14F-4D97-AF65-F5344CB8AC3E}">
        <p14:creationId xmlns:p14="http://schemas.microsoft.com/office/powerpoint/2010/main" val="248264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AE7D-1D0A-EB47-64ED-29B37976DD94}"/>
              </a:ext>
            </a:extLst>
          </p:cNvPr>
          <p:cNvSpPr>
            <a:spLocks noGrp="1"/>
          </p:cNvSpPr>
          <p:nvPr>
            <p:ph type="title"/>
          </p:nvPr>
        </p:nvSpPr>
        <p:spPr/>
        <p:txBody>
          <a:bodyPr/>
          <a:lstStyle/>
          <a:p>
            <a:r>
              <a:rPr lang="en-US" b="1" i="0" dirty="0">
                <a:effectLst/>
                <a:latin typeface="DeepSeek-CJK-patch"/>
              </a:rPr>
              <a:t>Little Brief of VMs Deadlock</a:t>
            </a:r>
            <a:endParaRPr lang="en-US" dirty="0"/>
          </a:p>
        </p:txBody>
      </p:sp>
      <p:sp>
        <p:nvSpPr>
          <p:cNvPr id="4" name="TextBox 3">
            <a:extLst>
              <a:ext uri="{FF2B5EF4-FFF2-40B4-BE49-F238E27FC236}">
                <a16:creationId xmlns:a16="http://schemas.microsoft.com/office/drawing/2014/main" id="{72FE8A6D-6CFF-04DB-6FAD-34C979FEA9E3}"/>
              </a:ext>
            </a:extLst>
          </p:cNvPr>
          <p:cNvSpPr txBox="1"/>
          <p:nvPr/>
        </p:nvSpPr>
        <p:spPr>
          <a:xfrm>
            <a:off x="590711" y="2381822"/>
            <a:ext cx="7410289" cy="4464940"/>
          </a:xfrm>
          <a:prstGeom prst="rect">
            <a:avLst/>
          </a:prstGeom>
          <a:noFill/>
        </p:spPr>
        <p:txBody>
          <a:bodyPr wrap="square" numCol="2" rtlCol="0">
            <a:spAutoFit/>
          </a:bodyPr>
          <a:lstStyle/>
          <a:p>
            <a:pPr algn="l">
              <a:lnSpc>
                <a:spcPts val="2143"/>
              </a:lnSpc>
              <a:spcBef>
                <a:spcPts val="1029"/>
              </a:spcBef>
              <a:spcAft>
                <a:spcPts val="1029"/>
              </a:spcAft>
              <a:buNone/>
            </a:pPr>
            <a:r>
              <a:rPr lang="en-US" sz="1600" b="0" i="0" dirty="0">
                <a:solidFill>
                  <a:schemeClr val="bg1"/>
                </a:solidFill>
                <a:effectLst/>
                <a:latin typeface="DeepSeek-CJK-patch"/>
              </a:rPr>
              <a:t>A </a:t>
            </a:r>
            <a:r>
              <a:rPr lang="en-US" sz="1600" b="1" i="0" dirty="0">
                <a:solidFill>
                  <a:schemeClr val="bg1"/>
                </a:solidFill>
                <a:effectLst/>
                <a:latin typeface="DeepSeek-CJK-patch"/>
              </a:rPr>
              <a:t>deadlock</a:t>
            </a:r>
            <a:r>
              <a:rPr lang="en-US" sz="1600" b="0" i="0" dirty="0">
                <a:solidFill>
                  <a:schemeClr val="bg1"/>
                </a:solidFill>
                <a:effectLst/>
                <a:latin typeface="DeepSeek-CJK-patch"/>
              </a:rPr>
              <a:t> occurs when two or more VMs </a:t>
            </a:r>
            <a:r>
              <a:rPr lang="en-US" sz="1600" b="1" i="0" dirty="0">
                <a:solidFill>
                  <a:schemeClr val="bg1"/>
                </a:solidFill>
                <a:effectLst/>
                <a:latin typeface="DeepSeek-CJK-patch"/>
              </a:rPr>
              <a:t>block each other indefinitely</a:t>
            </a:r>
            <a:r>
              <a:rPr lang="en-US" sz="1600" b="0" i="0" dirty="0">
                <a:solidFill>
                  <a:schemeClr val="bg1"/>
                </a:solidFill>
                <a:effectLst/>
                <a:latin typeface="DeepSeek-CJK-patch"/>
              </a:rPr>
              <a:t> by holding resources needed by another, creating a cyclic dependency.</a:t>
            </a:r>
          </a:p>
          <a:p>
            <a:pPr algn="l">
              <a:lnSpc>
                <a:spcPts val="2143"/>
              </a:lnSpc>
              <a:spcBef>
                <a:spcPts val="1029"/>
              </a:spcBef>
              <a:spcAft>
                <a:spcPts val="1029"/>
              </a:spcAft>
              <a:buNone/>
            </a:pPr>
            <a:r>
              <a:rPr lang="en-US" sz="1600" b="1" i="0" dirty="0">
                <a:solidFill>
                  <a:schemeClr val="bg1"/>
                </a:solidFill>
                <a:effectLst/>
                <a:latin typeface="DeepSeek-CJK-patch"/>
              </a:rPr>
              <a:t>Example Scenario</a:t>
            </a:r>
            <a:r>
              <a:rPr lang="en-US" sz="16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1600" b="1" i="0" dirty="0">
                <a:solidFill>
                  <a:schemeClr val="bg1"/>
                </a:solidFill>
                <a:effectLst/>
                <a:latin typeface="DeepSeek-CJK-patch"/>
              </a:rPr>
              <a:t>VM1</a:t>
            </a:r>
            <a:r>
              <a:rPr lang="en-US" sz="1600" b="0" i="0" dirty="0">
                <a:solidFill>
                  <a:schemeClr val="bg1"/>
                </a:solidFill>
                <a:effectLst/>
                <a:latin typeface="DeepSeek-CJK-patch"/>
              </a:rPr>
              <a:t> holds </a:t>
            </a:r>
            <a:r>
              <a:rPr lang="en-US" sz="1600" b="1" i="0" dirty="0">
                <a:solidFill>
                  <a:schemeClr val="bg1"/>
                </a:solidFill>
                <a:effectLst/>
                <a:latin typeface="DeepSeek-CJK-patch"/>
              </a:rPr>
              <a:t>CPU</a:t>
            </a:r>
            <a:r>
              <a:rPr lang="en-US" sz="1600" b="0" i="0" dirty="0">
                <a:solidFill>
                  <a:schemeClr val="bg1"/>
                </a:solidFill>
                <a:effectLst/>
                <a:latin typeface="DeepSeek-CJK-patch"/>
              </a:rPr>
              <a:t> and waits for </a:t>
            </a:r>
            <a:r>
              <a:rPr lang="en-US" sz="1600" b="1" i="0" dirty="0">
                <a:solidFill>
                  <a:schemeClr val="bg1"/>
                </a:solidFill>
                <a:effectLst/>
                <a:latin typeface="DeepSeek-CJK-patch"/>
              </a:rPr>
              <a:t>RAM</a:t>
            </a:r>
            <a:r>
              <a:rPr lang="en-US" sz="1600" b="0" i="0" dirty="0">
                <a:solidFill>
                  <a:schemeClr val="bg1"/>
                </a:solidFill>
                <a:effectLst/>
                <a:latin typeface="DeepSeek-CJK-patch"/>
              </a:rPr>
              <a:t> from </a:t>
            </a:r>
            <a:r>
              <a:rPr lang="en-US" sz="1600" b="1" i="0" dirty="0">
                <a:solidFill>
                  <a:schemeClr val="bg1"/>
                </a:solidFill>
                <a:effectLst/>
                <a:latin typeface="DeepSeek-CJK-patch"/>
              </a:rPr>
              <a:t>VM2</a:t>
            </a:r>
            <a:r>
              <a:rPr lang="en-US" sz="1600" b="0" i="0" dirty="0">
                <a:solidFill>
                  <a:schemeClr val="bg1"/>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US" sz="1600" b="1" i="0" dirty="0">
                <a:solidFill>
                  <a:schemeClr val="bg1"/>
                </a:solidFill>
                <a:effectLst/>
                <a:latin typeface="DeepSeek-CJK-patch"/>
              </a:rPr>
              <a:t>VM2</a:t>
            </a:r>
            <a:r>
              <a:rPr lang="en-US" sz="1600" b="0" i="0" dirty="0">
                <a:solidFill>
                  <a:schemeClr val="bg1"/>
                </a:solidFill>
                <a:effectLst/>
                <a:latin typeface="DeepSeek-CJK-patch"/>
              </a:rPr>
              <a:t> holds </a:t>
            </a:r>
            <a:r>
              <a:rPr lang="en-US" sz="1600" b="1" i="0" dirty="0">
                <a:solidFill>
                  <a:schemeClr val="bg1"/>
                </a:solidFill>
                <a:effectLst/>
                <a:latin typeface="DeepSeek-CJK-patch"/>
              </a:rPr>
              <a:t>RAM</a:t>
            </a:r>
            <a:r>
              <a:rPr lang="en-US" sz="1600" b="0" i="0" dirty="0">
                <a:solidFill>
                  <a:schemeClr val="bg1"/>
                </a:solidFill>
                <a:effectLst/>
                <a:latin typeface="DeepSeek-CJK-patch"/>
              </a:rPr>
              <a:t> and waits for </a:t>
            </a:r>
            <a:r>
              <a:rPr lang="en-US" sz="1600" b="1" i="0" dirty="0">
                <a:solidFill>
                  <a:schemeClr val="bg1"/>
                </a:solidFill>
                <a:effectLst/>
                <a:latin typeface="DeepSeek-CJK-patch"/>
              </a:rPr>
              <a:t>CPU</a:t>
            </a:r>
            <a:r>
              <a:rPr lang="en-US" sz="1600" b="0" i="0" dirty="0">
                <a:solidFill>
                  <a:schemeClr val="bg1"/>
                </a:solidFill>
                <a:effectLst/>
                <a:latin typeface="DeepSeek-CJK-patch"/>
              </a:rPr>
              <a:t> from </a:t>
            </a:r>
            <a:r>
              <a:rPr lang="en-US" sz="1600" b="1" i="0" dirty="0">
                <a:solidFill>
                  <a:schemeClr val="bg1"/>
                </a:solidFill>
                <a:effectLst/>
                <a:latin typeface="DeepSeek-CJK-patch"/>
              </a:rPr>
              <a:t>VM1</a:t>
            </a:r>
            <a:r>
              <a:rPr lang="en-US" sz="1600" b="0" i="0" dirty="0">
                <a:solidFill>
                  <a:schemeClr val="bg1"/>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US" sz="1600" b="1" i="0" dirty="0">
                <a:solidFill>
                  <a:schemeClr val="bg1"/>
                </a:solidFill>
                <a:effectLst/>
                <a:latin typeface="DeepSeek-CJK-patch"/>
              </a:rPr>
              <a:t>Result</a:t>
            </a:r>
            <a:r>
              <a:rPr lang="en-US" sz="1600" b="0" i="0" dirty="0">
                <a:solidFill>
                  <a:schemeClr val="bg1"/>
                </a:solidFill>
                <a:effectLst/>
                <a:latin typeface="DeepSeek-CJK-patch"/>
              </a:rPr>
              <a:t>: Both VMs freeze, requiring manual intervention.</a:t>
            </a:r>
          </a:p>
          <a:p>
            <a:pPr algn="l">
              <a:lnSpc>
                <a:spcPts val="2143"/>
              </a:lnSpc>
              <a:spcBef>
                <a:spcPts val="1372"/>
              </a:spcBef>
              <a:spcAft>
                <a:spcPts val="1029"/>
              </a:spcAft>
              <a:buNone/>
            </a:pPr>
            <a:r>
              <a:rPr lang="en-US" sz="1600" b="1" i="0" dirty="0">
                <a:solidFill>
                  <a:schemeClr val="bg1"/>
                </a:solidFill>
                <a:effectLst/>
                <a:latin typeface="DeepSeek-CJK-patch"/>
              </a:rPr>
              <a:t>Why Deadlocks Happen in Virtualization</a:t>
            </a:r>
            <a:endParaRPr lang="en-US" sz="1600" b="0" i="0" dirty="0">
              <a:solidFill>
                <a:schemeClr val="bg1"/>
              </a:solidFill>
              <a:effectLst/>
              <a:latin typeface="DeepSeek-CJK-patch"/>
            </a:endParaRPr>
          </a:p>
          <a:p>
            <a:pPr algn="l">
              <a:lnSpc>
                <a:spcPts val="2143"/>
              </a:lnSpc>
              <a:spcBef>
                <a:spcPts val="1029"/>
              </a:spcBef>
              <a:spcAft>
                <a:spcPts val="300"/>
              </a:spcAft>
              <a:buFont typeface="+mj-lt"/>
              <a:buAutoNum type="arabicPeriod"/>
            </a:pPr>
            <a:r>
              <a:rPr lang="en-US" sz="1600" b="1" i="0" dirty="0">
                <a:solidFill>
                  <a:schemeClr val="bg1"/>
                </a:solidFill>
                <a:effectLst/>
                <a:latin typeface="DeepSeek-CJK-patch"/>
              </a:rPr>
              <a:t>Resource Contention</a:t>
            </a:r>
            <a:r>
              <a:rPr lang="en-US" sz="16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600" b="0" i="0" dirty="0">
                <a:solidFill>
                  <a:schemeClr val="bg1"/>
                </a:solidFill>
                <a:effectLst/>
                <a:latin typeface="DeepSeek-CJK-patch"/>
              </a:rPr>
              <a:t>Overcommitted CPU/RAM/disk I/O during </a:t>
            </a:r>
            <a:r>
              <a:rPr lang="en-US" sz="1600" b="1" i="0" dirty="0">
                <a:solidFill>
                  <a:schemeClr val="bg1"/>
                </a:solidFill>
                <a:effectLst/>
                <a:latin typeface="DeepSeek-CJK-patch"/>
              </a:rPr>
              <a:t>live migration</a:t>
            </a:r>
            <a:r>
              <a:rPr lang="en-US" sz="1600" b="0" i="0" dirty="0">
                <a:solidFill>
                  <a:schemeClr val="bg1"/>
                </a:solidFill>
                <a:effectLst/>
                <a:latin typeface="DeepSeek-CJK-patch"/>
              </a:rPr>
              <a:t> or consolidation.</a:t>
            </a:r>
          </a:p>
          <a:p>
            <a:pPr algn="l">
              <a:lnSpc>
                <a:spcPts val="2143"/>
              </a:lnSpc>
              <a:spcBef>
                <a:spcPts val="300"/>
              </a:spcBef>
              <a:spcAft>
                <a:spcPts val="300"/>
              </a:spcAft>
              <a:buFont typeface="+mj-lt"/>
              <a:buAutoNum type="arabicPeriod"/>
            </a:pPr>
            <a:r>
              <a:rPr lang="en-US" sz="1600" b="1" i="0" dirty="0">
                <a:solidFill>
                  <a:schemeClr val="bg1"/>
                </a:solidFill>
                <a:effectLst/>
                <a:latin typeface="DeepSeek-CJK-patch"/>
              </a:rPr>
              <a:t>Improper Scheduling</a:t>
            </a:r>
            <a:r>
              <a:rPr lang="en-US" sz="16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600" b="0" i="0" dirty="0">
                <a:solidFill>
                  <a:schemeClr val="bg1"/>
                </a:solidFill>
                <a:effectLst/>
                <a:latin typeface="DeepSeek-CJK-patch"/>
              </a:rPr>
              <a:t>Hypervisor fails to detect circular dependencies in resource allocation.</a:t>
            </a:r>
          </a:p>
          <a:p>
            <a:pPr algn="l">
              <a:lnSpc>
                <a:spcPts val="2143"/>
              </a:lnSpc>
              <a:spcBef>
                <a:spcPts val="300"/>
              </a:spcBef>
              <a:spcAft>
                <a:spcPts val="300"/>
              </a:spcAft>
              <a:buFont typeface="+mj-lt"/>
              <a:buAutoNum type="arabicPeriod"/>
            </a:pPr>
            <a:r>
              <a:rPr lang="en-US" sz="1600" b="1" i="0" dirty="0">
                <a:solidFill>
                  <a:schemeClr val="bg1"/>
                </a:solidFill>
                <a:effectLst/>
                <a:latin typeface="DeepSeek-CJK-patch"/>
              </a:rPr>
              <a:t>Storage Locks</a:t>
            </a:r>
            <a:r>
              <a:rPr lang="en-US" sz="16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1600" b="0" i="0" dirty="0">
                <a:solidFill>
                  <a:schemeClr val="bg1"/>
                </a:solidFill>
                <a:effectLst/>
                <a:latin typeface="DeepSeek-CJK-patch"/>
              </a:rPr>
              <a:t>Multiple VMs accessing the same virtual disk (clustered databases).</a:t>
            </a:r>
          </a:p>
          <a:p>
            <a:pPr algn="l">
              <a:lnSpc>
                <a:spcPts val="2143"/>
              </a:lnSpc>
              <a:spcBef>
                <a:spcPts val="300"/>
              </a:spcBef>
              <a:spcAft>
                <a:spcPts val="1029"/>
              </a:spcAft>
              <a:buFont typeface="Arial" panose="020B0604020202020204" pitchFamily="34" charset="0"/>
              <a:buChar char="•"/>
            </a:pPr>
            <a:endParaRPr lang="en-US" sz="1600" b="0" i="0" dirty="0">
              <a:solidFill>
                <a:schemeClr val="bg1"/>
              </a:solidFill>
              <a:effectLst/>
              <a:latin typeface="DeepSeek-CJK-patch"/>
            </a:endParaRPr>
          </a:p>
          <a:p>
            <a:endParaRPr lang="en-US" sz="1600" dirty="0">
              <a:solidFill>
                <a:schemeClr val="bg1"/>
              </a:solidFill>
            </a:endParaRPr>
          </a:p>
        </p:txBody>
      </p:sp>
      <p:graphicFrame>
        <p:nvGraphicFramePr>
          <p:cNvPr id="6" name="Table 5">
            <a:extLst>
              <a:ext uri="{FF2B5EF4-FFF2-40B4-BE49-F238E27FC236}">
                <a16:creationId xmlns:a16="http://schemas.microsoft.com/office/drawing/2014/main" id="{119244FE-0F80-5042-BE6E-4EB0C1FD582F}"/>
              </a:ext>
            </a:extLst>
          </p:cNvPr>
          <p:cNvGraphicFramePr>
            <a:graphicFrameLocks noGrp="1"/>
          </p:cNvGraphicFramePr>
          <p:nvPr>
            <p:extLst>
              <p:ext uri="{D42A27DB-BD31-4B8C-83A1-F6EECF244321}">
                <p14:modId xmlns:p14="http://schemas.microsoft.com/office/powerpoint/2010/main" val="1022339272"/>
              </p:ext>
            </p:extLst>
          </p:nvPr>
        </p:nvGraphicFramePr>
        <p:xfrm>
          <a:off x="8001000" y="1493366"/>
          <a:ext cx="3925230" cy="1983087"/>
        </p:xfrm>
        <a:graphic>
          <a:graphicData uri="http://schemas.openxmlformats.org/drawingml/2006/table">
            <a:tbl>
              <a:tblPr>
                <a:tableStyleId>{69CF1AB2-1976-4502-BF36-3FF5EA218861}</a:tableStyleId>
              </a:tblPr>
              <a:tblGrid>
                <a:gridCol w="786161">
                  <a:extLst>
                    <a:ext uri="{9D8B030D-6E8A-4147-A177-3AD203B41FA5}">
                      <a16:colId xmlns:a16="http://schemas.microsoft.com/office/drawing/2014/main" val="2541105475"/>
                    </a:ext>
                  </a:extLst>
                </a:gridCol>
                <a:gridCol w="1002111">
                  <a:extLst>
                    <a:ext uri="{9D8B030D-6E8A-4147-A177-3AD203B41FA5}">
                      <a16:colId xmlns:a16="http://schemas.microsoft.com/office/drawing/2014/main" val="2742122355"/>
                    </a:ext>
                  </a:extLst>
                </a:gridCol>
                <a:gridCol w="2136958">
                  <a:extLst>
                    <a:ext uri="{9D8B030D-6E8A-4147-A177-3AD203B41FA5}">
                      <a16:colId xmlns:a16="http://schemas.microsoft.com/office/drawing/2014/main" val="3611357887"/>
                    </a:ext>
                  </a:extLst>
                </a:gridCol>
              </a:tblGrid>
              <a:tr h="387967">
                <a:tc>
                  <a:txBody>
                    <a:bodyPr/>
                    <a:lstStyle/>
                    <a:p>
                      <a:pPr algn="l"/>
                      <a:r>
                        <a:rPr lang="en-US" sz="1100" b="1" dirty="0">
                          <a:solidFill>
                            <a:schemeClr val="bg1"/>
                          </a:solidFill>
                          <a:effectLst/>
                        </a:rPr>
                        <a:t>Type</a:t>
                      </a:r>
                    </a:p>
                  </a:txBody>
                  <a:tcPr marR="63500" marT="63500" marB="63500" anchor="ctr"/>
                </a:tc>
                <a:tc>
                  <a:txBody>
                    <a:bodyPr/>
                    <a:lstStyle/>
                    <a:p>
                      <a:pPr algn="l"/>
                      <a:r>
                        <a:rPr lang="en-US" sz="1100" b="1">
                          <a:solidFill>
                            <a:schemeClr val="bg1"/>
                          </a:solidFill>
                          <a:effectLst/>
                        </a:rPr>
                        <a:t>Description</a:t>
                      </a:r>
                    </a:p>
                  </a:txBody>
                  <a:tcPr marL="63500" marR="63500" marT="63500" marB="63500" anchor="ctr"/>
                </a:tc>
                <a:tc>
                  <a:txBody>
                    <a:bodyPr/>
                    <a:lstStyle/>
                    <a:p>
                      <a:pPr algn="l"/>
                      <a:r>
                        <a:rPr lang="en-US" sz="1100" b="1" dirty="0">
                          <a:solidFill>
                            <a:schemeClr val="bg1"/>
                          </a:solidFill>
                          <a:effectLst/>
                        </a:rPr>
                        <a:t>Example</a:t>
                      </a:r>
                    </a:p>
                  </a:txBody>
                  <a:tcPr marL="63500" marR="63500" marT="63500" marB="63500" anchor="ctr"/>
                </a:tc>
                <a:extLst>
                  <a:ext uri="{0D108BD9-81ED-4DB2-BD59-A6C34878D82A}">
                    <a16:rowId xmlns:a16="http://schemas.microsoft.com/office/drawing/2014/main" val="2491319732"/>
                  </a:ext>
                </a:extLst>
              </a:tr>
              <a:tr h="643982">
                <a:tc>
                  <a:txBody>
                    <a:bodyPr/>
                    <a:lstStyle/>
                    <a:p>
                      <a:r>
                        <a:rPr lang="en-US" sz="1100" b="1" dirty="0">
                          <a:effectLst/>
                        </a:rPr>
                        <a:t>Direct Deadlock</a:t>
                      </a:r>
                      <a:endParaRPr lang="en-US" sz="1100" dirty="0">
                        <a:effectLst/>
                      </a:endParaRPr>
                    </a:p>
                  </a:txBody>
                  <a:tcPr marR="63500" marT="63500" marB="63500" anchor="ctr"/>
                </a:tc>
                <a:tc>
                  <a:txBody>
                    <a:bodyPr/>
                    <a:lstStyle/>
                    <a:p>
                      <a:r>
                        <a:rPr lang="en-US" sz="1100" dirty="0">
                          <a:effectLst/>
                        </a:rPr>
                        <a:t>Two VMs block each other’s resources directly.</a:t>
                      </a:r>
                    </a:p>
                  </a:txBody>
                  <a:tcPr marL="63500" marR="63500" marT="63500" marB="63500" anchor="ctr"/>
                </a:tc>
                <a:tc>
                  <a:txBody>
                    <a:bodyPr/>
                    <a:lstStyle/>
                    <a:p>
                      <a:r>
                        <a:rPr lang="en-US" sz="1100" dirty="0">
                          <a:effectLst/>
                        </a:rPr>
                        <a:t>VM1 waits for VM2’s RAM, VM2 waits for VM1’s CPU.</a:t>
                      </a:r>
                    </a:p>
                  </a:txBody>
                  <a:tcPr marL="63500" marR="63500" marT="63500" marB="63500" anchor="ctr"/>
                </a:tc>
                <a:extLst>
                  <a:ext uri="{0D108BD9-81ED-4DB2-BD59-A6C34878D82A}">
                    <a16:rowId xmlns:a16="http://schemas.microsoft.com/office/drawing/2014/main" val="3799697419"/>
                  </a:ext>
                </a:extLst>
              </a:tr>
              <a:tr h="643982">
                <a:tc>
                  <a:txBody>
                    <a:bodyPr/>
                    <a:lstStyle/>
                    <a:p>
                      <a:r>
                        <a:rPr lang="en-US" sz="1100" b="1" dirty="0">
                          <a:effectLst/>
                        </a:rPr>
                        <a:t>Indirect Deadlock</a:t>
                      </a:r>
                      <a:endParaRPr lang="en-US" sz="1100" dirty="0">
                        <a:effectLst/>
                      </a:endParaRPr>
                    </a:p>
                  </a:txBody>
                  <a:tcPr marR="63500" marT="63500" marB="63500" anchor="ctr"/>
                </a:tc>
                <a:tc>
                  <a:txBody>
                    <a:bodyPr/>
                    <a:lstStyle/>
                    <a:p>
                      <a:r>
                        <a:rPr lang="en-US" sz="1100">
                          <a:effectLst/>
                        </a:rPr>
                        <a:t>Circular chain of VMs blocking resources.</a:t>
                      </a:r>
                    </a:p>
                  </a:txBody>
                  <a:tcPr marL="63500" marR="63500" marT="63500" marB="63500" anchor="ctr"/>
                </a:tc>
                <a:tc>
                  <a:txBody>
                    <a:bodyPr/>
                    <a:lstStyle/>
                    <a:p>
                      <a:r>
                        <a:rPr lang="en-US" sz="1100" dirty="0">
                          <a:effectLst/>
                        </a:rPr>
                        <a:t>VM1 → VM2 → VM3 → VM1 (all waiting).</a:t>
                      </a:r>
                    </a:p>
                  </a:txBody>
                  <a:tcPr marL="63500" marR="63500" marT="63500" marB="63500" anchor="ctr"/>
                </a:tc>
                <a:extLst>
                  <a:ext uri="{0D108BD9-81ED-4DB2-BD59-A6C34878D82A}">
                    <a16:rowId xmlns:a16="http://schemas.microsoft.com/office/drawing/2014/main" val="3513647733"/>
                  </a:ext>
                </a:extLst>
              </a:tr>
            </a:tbl>
          </a:graphicData>
        </a:graphic>
      </p:graphicFrame>
      <p:sp>
        <p:nvSpPr>
          <p:cNvPr id="8" name="TextBox 7">
            <a:extLst>
              <a:ext uri="{FF2B5EF4-FFF2-40B4-BE49-F238E27FC236}">
                <a16:creationId xmlns:a16="http://schemas.microsoft.com/office/drawing/2014/main" id="{79BC9A51-C35C-AF57-DF3A-BF8E5A2CC44A}"/>
              </a:ext>
            </a:extLst>
          </p:cNvPr>
          <p:cNvSpPr txBox="1"/>
          <p:nvPr/>
        </p:nvSpPr>
        <p:spPr>
          <a:xfrm>
            <a:off x="8045605" y="3891776"/>
            <a:ext cx="3745043" cy="3000821"/>
          </a:xfrm>
          <a:prstGeom prst="rect">
            <a:avLst/>
          </a:prstGeom>
          <a:noFill/>
        </p:spPr>
        <p:txBody>
          <a:bodyPr wrap="square" rtlCol="0">
            <a:spAutoFit/>
          </a:bodyPr>
          <a:lstStyle/>
          <a:p>
            <a:pPr algn="l">
              <a:lnSpc>
                <a:spcPts val="2143"/>
              </a:lnSpc>
              <a:spcBef>
                <a:spcPts val="1372"/>
              </a:spcBef>
              <a:spcAft>
                <a:spcPts val="1029"/>
              </a:spcAft>
              <a:buNone/>
            </a:pPr>
            <a:r>
              <a:rPr lang="en-US" sz="1400" b="1" i="0" dirty="0">
                <a:solidFill>
                  <a:schemeClr val="bg1"/>
                </a:solidFill>
                <a:effectLst/>
                <a:latin typeface="DeepSeek-CJK-patch"/>
              </a:rPr>
              <a:t>Real-World Context: VM Migration Deadlocks</a:t>
            </a:r>
            <a:endParaRPr lang="en-US" sz="1400" b="0" i="0" dirty="0">
              <a:solidFill>
                <a:schemeClr val="bg1"/>
              </a:solidFill>
              <a:effectLst/>
              <a:latin typeface="DeepSeek-CJK-patch"/>
            </a:endParaRPr>
          </a:p>
          <a:p>
            <a:pPr algn="l">
              <a:lnSpc>
                <a:spcPts val="2143"/>
              </a:lnSpc>
              <a:spcBef>
                <a:spcPts val="1029"/>
              </a:spcBef>
              <a:spcAft>
                <a:spcPts val="1029"/>
              </a:spcAft>
              <a:buNone/>
            </a:pPr>
            <a:r>
              <a:rPr lang="en-US" sz="1400" b="0" i="0" dirty="0">
                <a:solidFill>
                  <a:schemeClr val="bg1"/>
                </a:solidFill>
                <a:effectLst/>
                <a:latin typeface="DeepSeek-CJK-patch"/>
              </a:rPr>
              <a:t>During </a:t>
            </a:r>
            <a:r>
              <a:rPr lang="en-US" sz="1400" b="1" i="0" dirty="0">
                <a:solidFill>
                  <a:schemeClr val="bg1"/>
                </a:solidFill>
                <a:effectLst/>
                <a:latin typeface="DeepSeek-CJK-patch"/>
              </a:rPr>
              <a:t>server consolidation</a:t>
            </a:r>
            <a:r>
              <a:rPr lang="en-US" sz="1400" b="0" i="0" dirty="0">
                <a:solidFill>
                  <a:schemeClr val="bg1"/>
                </a:solidFill>
                <a:effectLst/>
                <a:latin typeface="DeepSeek-CJK-patch"/>
              </a:rPr>
              <a:t>, hypervisors (VMware </a:t>
            </a:r>
            <a:r>
              <a:rPr lang="en-US" sz="1400" b="0" i="0" dirty="0" err="1">
                <a:solidFill>
                  <a:schemeClr val="bg1"/>
                </a:solidFill>
                <a:effectLst/>
                <a:latin typeface="DeepSeek-CJK-patch"/>
              </a:rPr>
              <a:t>vMotion</a:t>
            </a:r>
            <a:r>
              <a:rPr lang="en-US" sz="1400" b="0" i="0" dirty="0">
                <a:solidFill>
                  <a:schemeClr val="bg1"/>
                </a:solidFill>
                <a:effectLst/>
                <a:latin typeface="DeepSeek-CJK-patch"/>
              </a:rPr>
              <a:t>, Xen) may deadlock if:</a:t>
            </a:r>
          </a:p>
          <a:p>
            <a:pPr algn="l">
              <a:lnSpc>
                <a:spcPts val="2143"/>
              </a:lnSpc>
              <a:spcBef>
                <a:spcPts val="1029"/>
              </a:spcBef>
              <a:spcAft>
                <a:spcPts val="1029"/>
              </a:spcAft>
              <a:buFont typeface="+mj-lt"/>
              <a:buAutoNum type="arabicPeriod"/>
            </a:pPr>
            <a:r>
              <a:rPr lang="en-US" sz="1400" b="1" i="0" dirty="0">
                <a:solidFill>
                  <a:schemeClr val="bg1"/>
                </a:solidFill>
                <a:effectLst/>
                <a:latin typeface="DeepSeek-CJK-patch"/>
              </a:rPr>
              <a:t>Simultaneous Migrations</a:t>
            </a:r>
            <a:r>
              <a:rPr lang="en-US" sz="1400" b="0" i="0" dirty="0">
                <a:solidFill>
                  <a:schemeClr val="bg1"/>
                </a:solidFill>
                <a:effectLst/>
                <a:latin typeface="DeepSeek-CJK-patch"/>
              </a:rPr>
              <a:t>: VMs swap places on hosts with insufficient resources.</a:t>
            </a:r>
          </a:p>
          <a:p>
            <a:pPr algn="l">
              <a:lnSpc>
                <a:spcPts val="2143"/>
              </a:lnSpc>
              <a:spcBef>
                <a:spcPts val="300"/>
              </a:spcBef>
              <a:spcAft>
                <a:spcPts val="1029"/>
              </a:spcAft>
              <a:buFont typeface="+mj-lt"/>
              <a:buAutoNum type="arabicPeriod"/>
            </a:pPr>
            <a:r>
              <a:rPr lang="en-US" sz="1400" b="1" i="0" dirty="0">
                <a:solidFill>
                  <a:schemeClr val="bg1"/>
                </a:solidFill>
                <a:effectLst/>
                <a:latin typeface="DeepSeek-CJK-patch"/>
              </a:rPr>
              <a:t>Improper Order</a:t>
            </a:r>
            <a:r>
              <a:rPr lang="en-US" sz="1400" b="0" i="0" dirty="0">
                <a:solidFill>
                  <a:schemeClr val="bg1"/>
                </a:solidFill>
                <a:effectLst/>
                <a:latin typeface="DeepSeek-CJK-patch"/>
              </a:rPr>
              <a:t>: Migrating VM-A to Host-2 while VM-B moves to Host-1 </a:t>
            </a:r>
            <a:r>
              <a:rPr lang="en-US" sz="1400" b="0" i="1" dirty="0">
                <a:solidFill>
                  <a:schemeClr val="bg1"/>
                </a:solidFill>
                <a:effectLst/>
                <a:latin typeface="DeepSeek-CJK-patch"/>
              </a:rPr>
              <a:t>at the same time</a:t>
            </a:r>
            <a:r>
              <a:rPr lang="en-US" sz="1400" b="0" i="0" dirty="0">
                <a:solidFill>
                  <a:schemeClr val="bg1"/>
                </a:solidFill>
                <a:effectLst/>
                <a:latin typeface="DeepSeek-CJK-patch"/>
              </a:rPr>
              <a:t>.</a:t>
            </a:r>
          </a:p>
          <a:p>
            <a:endParaRPr lang="en-US" sz="1400" dirty="0"/>
          </a:p>
        </p:txBody>
      </p:sp>
    </p:spTree>
    <p:extLst>
      <p:ext uri="{BB962C8B-B14F-4D97-AF65-F5344CB8AC3E}">
        <p14:creationId xmlns:p14="http://schemas.microsoft.com/office/powerpoint/2010/main" val="2875141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0A0C-372D-FD42-745F-396A4FADE789}"/>
              </a:ext>
            </a:extLst>
          </p:cNvPr>
          <p:cNvSpPr>
            <a:spLocks noGrp="1"/>
          </p:cNvSpPr>
          <p:nvPr>
            <p:ph type="title"/>
          </p:nvPr>
        </p:nvSpPr>
        <p:spPr/>
        <p:txBody>
          <a:bodyPr/>
          <a:lstStyle/>
          <a:p>
            <a:r>
              <a:rPr lang="en-US" b="1" i="0" dirty="0">
                <a:effectLst/>
                <a:latin typeface="DeepSeek-CJK-patch"/>
              </a:rPr>
              <a:t>Security in Virtual Machines: Challenges</a:t>
            </a:r>
            <a:endParaRPr lang="en-US" dirty="0"/>
          </a:p>
        </p:txBody>
      </p:sp>
      <p:sp>
        <p:nvSpPr>
          <p:cNvPr id="4" name="TextBox 3">
            <a:extLst>
              <a:ext uri="{FF2B5EF4-FFF2-40B4-BE49-F238E27FC236}">
                <a16:creationId xmlns:a16="http://schemas.microsoft.com/office/drawing/2014/main" id="{2F07D32B-DE12-6C7D-F531-CAC235AF5A85}"/>
              </a:ext>
            </a:extLst>
          </p:cNvPr>
          <p:cNvSpPr txBox="1"/>
          <p:nvPr/>
        </p:nvSpPr>
        <p:spPr>
          <a:xfrm>
            <a:off x="594360" y="2306320"/>
            <a:ext cx="2429704" cy="361637"/>
          </a:xfrm>
          <a:prstGeom prst="rect">
            <a:avLst/>
          </a:prstGeom>
          <a:noFill/>
        </p:spPr>
        <p:txBody>
          <a:bodyPr wrap="none" rtlCol="0">
            <a:spAutoFit/>
          </a:bodyPr>
          <a:lstStyle/>
          <a:p>
            <a:pPr algn="l">
              <a:lnSpc>
                <a:spcPts val="2143"/>
              </a:lnSpc>
              <a:spcBef>
                <a:spcPts val="1372"/>
              </a:spcBef>
              <a:spcAft>
                <a:spcPts val="1029"/>
              </a:spcAft>
              <a:buNone/>
            </a:pPr>
            <a:r>
              <a:rPr lang="en-US" b="1" i="0" dirty="0">
                <a:solidFill>
                  <a:schemeClr val="bg1"/>
                </a:solidFill>
                <a:effectLst/>
                <a:latin typeface="DeepSeek-CJK-patch"/>
              </a:rPr>
              <a:t>Key Security Challenges</a:t>
            </a:r>
            <a:endParaRPr lang="en-US" b="0" i="0" dirty="0">
              <a:solidFill>
                <a:schemeClr val="bg1"/>
              </a:solidFill>
              <a:effectLst/>
              <a:latin typeface="DeepSeek-CJK-patch"/>
            </a:endParaRPr>
          </a:p>
        </p:txBody>
      </p:sp>
      <p:graphicFrame>
        <p:nvGraphicFramePr>
          <p:cNvPr id="5" name="Table 4">
            <a:extLst>
              <a:ext uri="{FF2B5EF4-FFF2-40B4-BE49-F238E27FC236}">
                <a16:creationId xmlns:a16="http://schemas.microsoft.com/office/drawing/2014/main" id="{AB2D8C76-7938-8944-AECC-A1125471D8EC}"/>
              </a:ext>
            </a:extLst>
          </p:cNvPr>
          <p:cNvGraphicFramePr>
            <a:graphicFrameLocks noGrp="1"/>
          </p:cNvGraphicFramePr>
          <p:nvPr>
            <p:extLst>
              <p:ext uri="{D42A27DB-BD31-4B8C-83A1-F6EECF244321}">
                <p14:modId xmlns:p14="http://schemas.microsoft.com/office/powerpoint/2010/main" val="2547195438"/>
              </p:ext>
            </p:extLst>
          </p:nvPr>
        </p:nvGraphicFramePr>
        <p:xfrm>
          <a:off x="593725" y="2787174"/>
          <a:ext cx="10972801" cy="1879600"/>
        </p:xfrm>
        <a:graphic>
          <a:graphicData uri="http://schemas.openxmlformats.org/drawingml/2006/table">
            <a:tbl>
              <a:tblPr>
                <a:tableStyleId>{69CF1AB2-1976-4502-BF36-3FF5EA218861}</a:tableStyleId>
              </a:tblPr>
              <a:tblGrid>
                <a:gridCol w="2332355">
                  <a:extLst>
                    <a:ext uri="{9D8B030D-6E8A-4147-A177-3AD203B41FA5}">
                      <a16:colId xmlns:a16="http://schemas.microsoft.com/office/drawing/2014/main" val="467142391"/>
                    </a:ext>
                  </a:extLst>
                </a:gridCol>
                <a:gridCol w="4562717">
                  <a:extLst>
                    <a:ext uri="{9D8B030D-6E8A-4147-A177-3AD203B41FA5}">
                      <a16:colId xmlns:a16="http://schemas.microsoft.com/office/drawing/2014/main" val="3539225490"/>
                    </a:ext>
                  </a:extLst>
                </a:gridCol>
                <a:gridCol w="4077729">
                  <a:extLst>
                    <a:ext uri="{9D8B030D-6E8A-4147-A177-3AD203B41FA5}">
                      <a16:colId xmlns:a16="http://schemas.microsoft.com/office/drawing/2014/main" val="2769971867"/>
                    </a:ext>
                  </a:extLst>
                </a:gridCol>
              </a:tblGrid>
              <a:tr h="0">
                <a:tc>
                  <a:txBody>
                    <a:bodyPr/>
                    <a:lstStyle/>
                    <a:p>
                      <a:pPr algn="l"/>
                      <a:r>
                        <a:rPr lang="en-US" b="1">
                          <a:solidFill>
                            <a:schemeClr val="bg1"/>
                          </a:solidFill>
                          <a:effectLst/>
                        </a:rPr>
                        <a:t>Threat</a:t>
                      </a:r>
                    </a:p>
                  </a:txBody>
                  <a:tcPr marR="63500" marT="63500" marB="63500" anchor="ctr"/>
                </a:tc>
                <a:tc>
                  <a:txBody>
                    <a:bodyPr/>
                    <a:lstStyle/>
                    <a:p>
                      <a:pPr algn="l"/>
                      <a:r>
                        <a:rPr lang="en-US" b="1">
                          <a:solidFill>
                            <a:schemeClr val="bg1"/>
                          </a:solidFill>
                          <a:effectLst/>
                        </a:rPr>
                        <a:t>Description</a:t>
                      </a:r>
                    </a:p>
                  </a:txBody>
                  <a:tcPr marL="63500" marR="63500" marT="63500" marB="63500" anchor="ctr"/>
                </a:tc>
                <a:tc>
                  <a:txBody>
                    <a:bodyPr/>
                    <a:lstStyle/>
                    <a:p>
                      <a:pPr algn="l"/>
                      <a:r>
                        <a:rPr lang="en-US" b="1" dirty="0">
                          <a:solidFill>
                            <a:schemeClr val="bg1"/>
                          </a:solidFill>
                          <a:effectLst/>
                        </a:rPr>
                        <a:t>Example</a:t>
                      </a:r>
                    </a:p>
                  </a:txBody>
                  <a:tcPr marL="63500" marR="63500" marT="63500" marB="63500" anchor="ctr"/>
                </a:tc>
                <a:extLst>
                  <a:ext uri="{0D108BD9-81ED-4DB2-BD59-A6C34878D82A}">
                    <a16:rowId xmlns:a16="http://schemas.microsoft.com/office/drawing/2014/main" val="216000228"/>
                  </a:ext>
                </a:extLst>
              </a:tr>
              <a:tr h="0">
                <a:tc>
                  <a:txBody>
                    <a:bodyPr/>
                    <a:lstStyle/>
                    <a:p>
                      <a:r>
                        <a:rPr lang="en-US" b="1">
                          <a:effectLst/>
                        </a:rPr>
                        <a:t>VM Isolation Failures</a:t>
                      </a:r>
                      <a:endParaRPr lang="en-US">
                        <a:effectLst/>
                      </a:endParaRPr>
                    </a:p>
                  </a:txBody>
                  <a:tcPr marR="63500" marT="63500" marB="63500" anchor="ctr"/>
                </a:tc>
                <a:tc>
                  <a:txBody>
                    <a:bodyPr/>
                    <a:lstStyle/>
                    <a:p>
                      <a:r>
                        <a:rPr lang="en-US" dirty="0">
                          <a:effectLst/>
                        </a:rPr>
                        <a:t>Flaws allowing VMs to access others’ resources.</a:t>
                      </a:r>
                    </a:p>
                  </a:txBody>
                  <a:tcPr marL="63500" marR="63500" marT="63500" marB="63500" anchor="ctr"/>
                </a:tc>
                <a:tc>
                  <a:txBody>
                    <a:bodyPr/>
                    <a:lstStyle/>
                    <a:p>
                      <a:r>
                        <a:rPr lang="en-US" dirty="0">
                          <a:effectLst/>
                        </a:rPr>
                        <a:t>CVE-2021-1782 (Apple Hypervisor).</a:t>
                      </a:r>
                    </a:p>
                  </a:txBody>
                  <a:tcPr marL="63500" marR="63500" marT="63500" marB="63500" anchor="ctr"/>
                </a:tc>
                <a:extLst>
                  <a:ext uri="{0D108BD9-81ED-4DB2-BD59-A6C34878D82A}">
                    <a16:rowId xmlns:a16="http://schemas.microsoft.com/office/drawing/2014/main" val="3485412399"/>
                  </a:ext>
                </a:extLst>
              </a:tr>
              <a:tr h="0">
                <a:tc>
                  <a:txBody>
                    <a:bodyPr/>
                    <a:lstStyle/>
                    <a:p>
                      <a:r>
                        <a:rPr lang="en-US" b="1" dirty="0">
                          <a:effectLst/>
                        </a:rPr>
                        <a:t>Hypervisor Attacks</a:t>
                      </a:r>
                      <a:endParaRPr lang="en-US" dirty="0">
                        <a:effectLst/>
                      </a:endParaRPr>
                    </a:p>
                  </a:txBody>
                  <a:tcPr marR="63500" marT="63500" marB="63500" anchor="ctr"/>
                </a:tc>
                <a:tc>
                  <a:txBody>
                    <a:bodyPr/>
                    <a:lstStyle/>
                    <a:p>
                      <a:r>
                        <a:rPr lang="en-US" dirty="0">
                          <a:effectLst/>
                        </a:rPr>
                        <a:t>Exploits like VM escape (breaking out of VM).</a:t>
                      </a:r>
                    </a:p>
                  </a:txBody>
                  <a:tcPr marL="63500" marR="63500" marT="63500" marB="63500" anchor="ctr"/>
                </a:tc>
                <a:tc>
                  <a:txBody>
                    <a:bodyPr/>
                    <a:lstStyle/>
                    <a:p>
                      <a:r>
                        <a:rPr lang="en-US">
                          <a:effectLst/>
                        </a:rPr>
                        <a:t>CVE-2018-3646 (L1TF Spectre variant).</a:t>
                      </a:r>
                    </a:p>
                  </a:txBody>
                  <a:tcPr marL="63500" marR="63500" marT="63500" marB="63500" anchor="ctr"/>
                </a:tc>
                <a:extLst>
                  <a:ext uri="{0D108BD9-81ED-4DB2-BD59-A6C34878D82A}">
                    <a16:rowId xmlns:a16="http://schemas.microsoft.com/office/drawing/2014/main" val="1231633346"/>
                  </a:ext>
                </a:extLst>
              </a:tr>
              <a:tr h="0">
                <a:tc>
                  <a:txBody>
                    <a:bodyPr/>
                    <a:lstStyle/>
                    <a:p>
                      <a:r>
                        <a:rPr lang="en-US" b="1">
                          <a:effectLst/>
                        </a:rPr>
                        <a:t>Side-Channel Attacks</a:t>
                      </a:r>
                      <a:endParaRPr lang="en-US">
                        <a:effectLst/>
                      </a:endParaRPr>
                    </a:p>
                  </a:txBody>
                  <a:tcPr marR="63500" marT="63500" marB="63500" anchor="ctr"/>
                </a:tc>
                <a:tc>
                  <a:txBody>
                    <a:bodyPr/>
                    <a:lstStyle/>
                    <a:p>
                      <a:r>
                        <a:rPr lang="en-US" dirty="0">
                          <a:effectLst/>
                        </a:rPr>
                        <a:t>Cross-VM leaks via CPU caches (</a:t>
                      </a:r>
                      <a:r>
                        <a:rPr lang="en-US" dirty="0" err="1">
                          <a:effectLst/>
                        </a:rPr>
                        <a:t>Spectre</a:t>
                      </a:r>
                      <a:r>
                        <a:rPr lang="en-US" dirty="0">
                          <a:effectLst/>
                        </a:rPr>
                        <a:t>).</a:t>
                      </a:r>
                    </a:p>
                  </a:txBody>
                  <a:tcPr marL="63500" marR="63500" marT="63500" marB="63500" anchor="ctr"/>
                </a:tc>
                <a:tc>
                  <a:txBody>
                    <a:bodyPr/>
                    <a:lstStyle/>
                    <a:p>
                      <a:r>
                        <a:rPr lang="en-US" dirty="0">
                          <a:effectLst/>
                        </a:rPr>
                        <a:t>AWS Crosstalk (2020).</a:t>
                      </a:r>
                    </a:p>
                  </a:txBody>
                  <a:tcPr marL="63500" marR="63500" marT="63500" marB="63500" anchor="ctr"/>
                </a:tc>
                <a:extLst>
                  <a:ext uri="{0D108BD9-81ED-4DB2-BD59-A6C34878D82A}">
                    <a16:rowId xmlns:a16="http://schemas.microsoft.com/office/drawing/2014/main" val="3431273937"/>
                  </a:ext>
                </a:extLst>
              </a:tr>
            </a:tbl>
          </a:graphicData>
        </a:graphic>
      </p:graphicFrame>
      <p:sp>
        <p:nvSpPr>
          <p:cNvPr id="6" name="TextBox 5">
            <a:extLst>
              <a:ext uri="{FF2B5EF4-FFF2-40B4-BE49-F238E27FC236}">
                <a16:creationId xmlns:a16="http://schemas.microsoft.com/office/drawing/2014/main" id="{FCA2B47A-0C2D-AEFB-5E1C-2069E1BCAC17}"/>
              </a:ext>
            </a:extLst>
          </p:cNvPr>
          <p:cNvSpPr txBox="1"/>
          <p:nvPr/>
        </p:nvSpPr>
        <p:spPr>
          <a:xfrm>
            <a:off x="670560" y="5262880"/>
            <a:ext cx="5860066" cy="1323439"/>
          </a:xfrm>
          <a:prstGeom prst="rect">
            <a:avLst/>
          </a:prstGeom>
          <a:noFill/>
        </p:spPr>
        <p:txBody>
          <a:bodyPr wrap="none" rtlCol="0">
            <a:spAutoFit/>
          </a:bodyPr>
          <a:lstStyle/>
          <a:p>
            <a:pPr algn="l">
              <a:lnSpc>
                <a:spcPts val="2143"/>
              </a:lnSpc>
              <a:spcBef>
                <a:spcPts val="1029"/>
              </a:spcBef>
              <a:spcAft>
                <a:spcPts val="1029"/>
              </a:spcAft>
              <a:buNone/>
            </a:pPr>
            <a:r>
              <a:rPr lang="en-US" b="1" i="0" dirty="0">
                <a:solidFill>
                  <a:schemeClr val="bg1"/>
                </a:solidFill>
                <a:effectLst/>
                <a:latin typeface="DeepSeek-CJK-patch"/>
              </a:rPr>
              <a:t>Why It Matters</a:t>
            </a:r>
            <a:r>
              <a:rPr lang="en-US" b="0" i="0" dirty="0">
                <a:solidFill>
                  <a:schemeClr val="bg1"/>
                </a:solidFill>
                <a:effectLst/>
                <a:latin typeface="DeepSeek-CJK-patch"/>
              </a:rPr>
              <a:t>:</a:t>
            </a:r>
          </a:p>
          <a:p>
            <a:pPr marL="285750" indent="-285750" algn="l">
              <a:lnSpc>
                <a:spcPts val="2143"/>
              </a:lnSpc>
              <a:spcBef>
                <a:spcPts val="1029"/>
              </a:spcBef>
              <a:spcAft>
                <a:spcPts val="1029"/>
              </a:spcAft>
              <a:buFont typeface="Wingdings" panose="05000000000000000000" pitchFamily="2" charset="2"/>
              <a:buChar char="v"/>
            </a:pPr>
            <a:r>
              <a:rPr lang="en-US" b="0" i="0" dirty="0">
                <a:solidFill>
                  <a:schemeClr val="bg1"/>
                </a:solidFill>
                <a:effectLst/>
                <a:latin typeface="DeepSeek-CJK-patch"/>
              </a:rPr>
              <a:t>A single compromised VM can jeopardize the entire host.</a:t>
            </a:r>
          </a:p>
          <a:p>
            <a:pPr marL="285750" indent="-285750" algn="l">
              <a:lnSpc>
                <a:spcPts val="2143"/>
              </a:lnSpc>
              <a:spcBef>
                <a:spcPts val="300"/>
              </a:spcBef>
              <a:spcAft>
                <a:spcPts val="1029"/>
              </a:spcAft>
              <a:buFont typeface="Wingdings" panose="05000000000000000000" pitchFamily="2" charset="2"/>
              <a:buChar char="v"/>
            </a:pPr>
            <a:r>
              <a:rPr lang="en-US" b="0" i="0" dirty="0">
                <a:solidFill>
                  <a:schemeClr val="bg1"/>
                </a:solidFill>
                <a:effectLst/>
                <a:latin typeface="DeepSeek-CJK-patch"/>
              </a:rPr>
              <a:t>Cloud providers (AWS, Azure) rely on strong VM isolation.</a:t>
            </a:r>
          </a:p>
        </p:txBody>
      </p:sp>
    </p:spTree>
    <p:extLst>
      <p:ext uri="{BB962C8B-B14F-4D97-AF65-F5344CB8AC3E}">
        <p14:creationId xmlns:p14="http://schemas.microsoft.com/office/powerpoint/2010/main" val="2605224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5531-2CDD-5663-A3E1-888B64E75F0B}"/>
              </a:ext>
            </a:extLst>
          </p:cNvPr>
          <p:cNvSpPr>
            <a:spLocks noGrp="1"/>
          </p:cNvSpPr>
          <p:nvPr>
            <p:ph type="title"/>
          </p:nvPr>
        </p:nvSpPr>
        <p:spPr/>
        <p:txBody>
          <a:bodyPr/>
          <a:lstStyle/>
          <a:p>
            <a:r>
              <a:rPr lang="en-US" b="1" i="0" dirty="0">
                <a:effectLst/>
                <a:latin typeface="DeepSeek-CJK-patch"/>
              </a:rPr>
              <a:t>Core Challenges Explained</a:t>
            </a:r>
            <a:endParaRPr lang="en-US" dirty="0"/>
          </a:p>
        </p:txBody>
      </p:sp>
      <p:sp>
        <p:nvSpPr>
          <p:cNvPr id="4" name="TextBox 3">
            <a:extLst>
              <a:ext uri="{FF2B5EF4-FFF2-40B4-BE49-F238E27FC236}">
                <a16:creationId xmlns:a16="http://schemas.microsoft.com/office/drawing/2014/main" id="{5375EA07-080B-9559-0FF7-320EA91508C5}"/>
              </a:ext>
            </a:extLst>
          </p:cNvPr>
          <p:cNvSpPr txBox="1"/>
          <p:nvPr/>
        </p:nvSpPr>
        <p:spPr>
          <a:xfrm>
            <a:off x="594360" y="2476500"/>
            <a:ext cx="10972800" cy="3784600"/>
          </a:xfrm>
          <a:prstGeom prst="rect">
            <a:avLst/>
          </a:prstGeom>
          <a:noFill/>
        </p:spPr>
        <p:txBody>
          <a:bodyPr wrap="square" numCol="2" rtlCol="0">
            <a:spAutoFit/>
          </a:bodyPr>
          <a:lstStyle/>
          <a:p>
            <a:pPr algn="l">
              <a:lnSpc>
                <a:spcPts val="2143"/>
              </a:lnSpc>
              <a:spcAft>
                <a:spcPts val="300"/>
              </a:spcAft>
              <a:buNone/>
            </a:pPr>
            <a:r>
              <a:rPr lang="en-US" b="1" i="0" dirty="0">
                <a:solidFill>
                  <a:schemeClr val="bg1"/>
                </a:solidFill>
                <a:effectLst/>
                <a:latin typeface="DeepSeek-CJK-patch"/>
              </a:rPr>
              <a:t>VM Isolation Failures</a:t>
            </a:r>
            <a:endParaRPr lang="en-US" b="0" i="0" dirty="0">
              <a:solidFill>
                <a:schemeClr val="bg1"/>
              </a:solidFill>
              <a:effectLst/>
              <a:latin typeface="DeepSeek-CJK-patch"/>
            </a:endParaRPr>
          </a:p>
          <a:p>
            <a:pPr algn="l">
              <a:lnSpc>
                <a:spcPts val="2143"/>
              </a:lnSpc>
              <a:spcBef>
                <a:spcPts val="300"/>
              </a:spcBef>
            </a:pPr>
            <a:r>
              <a:rPr lang="en-US" b="0" i="1" dirty="0">
                <a:solidFill>
                  <a:schemeClr val="bg1"/>
                </a:solidFill>
                <a:effectLst/>
                <a:latin typeface="DeepSeek-CJK-patch"/>
              </a:rPr>
              <a:t>Problem</a:t>
            </a:r>
            <a:r>
              <a:rPr lang="en-US" b="0" i="0" dirty="0">
                <a:solidFill>
                  <a:schemeClr val="bg1"/>
                </a:solidFill>
                <a:effectLst/>
                <a:latin typeface="DeepSeek-CJK-patch"/>
              </a:rPr>
              <a:t>: Like faulty apartment walls letting neighbors spy on you.</a:t>
            </a:r>
          </a:p>
          <a:p>
            <a:pPr algn="l">
              <a:lnSpc>
                <a:spcPts val="2143"/>
              </a:lnSpc>
              <a:spcBef>
                <a:spcPts val="300"/>
              </a:spcBef>
            </a:pPr>
            <a:r>
              <a:rPr lang="en-US" b="0" i="1" dirty="0">
                <a:solidFill>
                  <a:schemeClr val="bg1"/>
                </a:solidFill>
                <a:effectLst/>
                <a:latin typeface="DeepSeek-CJK-patch"/>
              </a:rPr>
              <a:t>Real Example</a:t>
            </a:r>
            <a:r>
              <a:rPr lang="en-US" b="0" i="0" dirty="0">
                <a:solidFill>
                  <a:schemeClr val="bg1"/>
                </a:solidFill>
                <a:effectLst/>
                <a:latin typeface="DeepSeek-CJK-patch"/>
              </a:rPr>
              <a:t>: CVE-2021-1782 (Apple Hypervisor bug) allowed VMs to peek into others' memory.</a:t>
            </a:r>
          </a:p>
          <a:p>
            <a:pPr algn="l">
              <a:lnSpc>
                <a:spcPts val="2143"/>
              </a:lnSpc>
              <a:spcBef>
                <a:spcPts val="300"/>
              </a:spcBef>
            </a:pPr>
            <a:r>
              <a:rPr lang="en-US" b="1" i="0" dirty="0">
                <a:solidFill>
                  <a:schemeClr val="bg1"/>
                </a:solidFill>
                <a:effectLst/>
                <a:latin typeface="DeepSeek-CJK-patch"/>
              </a:rPr>
              <a:t>Hypervisor Attacks (VM Escape)</a:t>
            </a:r>
            <a:endParaRPr lang="en-US" b="0" i="0" dirty="0">
              <a:solidFill>
                <a:schemeClr val="bg1"/>
              </a:solidFill>
              <a:effectLst/>
              <a:latin typeface="DeepSeek-CJK-patch"/>
            </a:endParaRPr>
          </a:p>
          <a:p>
            <a:pPr marL="742950" lvl="1" indent="-285750" algn="l">
              <a:lnSpc>
                <a:spcPts val="2143"/>
              </a:lnSpc>
              <a:spcBef>
                <a:spcPts val="300"/>
              </a:spcBef>
              <a:spcAft>
                <a:spcPts val="1029"/>
              </a:spcAft>
              <a:buFont typeface="+mj-lt"/>
              <a:buAutoNum type="arabicPeriod"/>
            </a:pPr>
            <a:r>
              <a:rPr lang="en-US" b="0" i="1" dirty="0">
                <a:solidFill>
                  <a:schemeClr val="bg1"/>
                </a:solidFill>
                <a:effectLst/>
                <a:latin typeface="DeepSeek-CJK-patch"/>
              </a:rPr>
              <a:t>Problem</a:t>
            </a:r>
            <a:r>
              <a:rPr lang="en-US" b="0" i="0" dirty="0">
                <a:solidFill>
                  <a:schemeClr val="bg1"/>
                </a:solidFill>
                <a:effectLst/>
                <a:latin typeface="DeepSeek-CJK-patch"/>
              </a:rPr>
              <a:t>: Like a prisoner breaking out of jail to control the prison.</a:t>
            </a:r>
          </a:p>
          <a:p>
            <a:pPr marL="742950" lvl="1" indent="-285750" algn="l">
              <a:lnSpc>
                <a:spcPts val="2143"/>
              </a:lnSpc>
              <a:spcBef>
                <a:spcPts val="300"/>
              </a:spcBef>
              <a:spcAft>
                <a:spcPts val="1029"/>
              </a:spcAft>
              <a:buFont typeface="+mj-lt"/>
              <a:buAutoNum type="arabicPeriod"/>
            </a:pPr>
            <a:r>
              <a:rPr lang="en-US" b="0" i="1" dirty="0">
                <a:solidFill>
                  <a:schemeClr val="bg1"/>
                </a:solidFill>
                <a:effectLst/>
                <a:latin typeface="DeepSeek-CJK-patch"/>
              </a:rPr>
              <a:t>Real Example</a:t>
            </a:r>
            <a:r>
              <a:rPr lang="en-US" b="0" i="0" dirty="0">
                <a:solidFill>
                  <a:schemeClr val="bg1"/>
                </a:solidFill>
                <a:effectLst/>
                <a:latin typeface="DeepSeek-CJK-patch"/>
              </a:rPr>
              <a:t>: CVE-2018-3646 (</a:t>
            </a:r>
            <a:r>
              <a:rPr lang="en-US" b="0" i="0" dirty="0" err="1">
                <a:solidFill>
                  <a:schemeClr val="bg1"/>
                </a:solidFill>
                <a:effectLst/>
                <a:latin typeface="DeepSeek-CJK-patch"/>
              </a:rPr>
              <a:t>Spectre</a:t>
            </a:r>
            <a:r>
              <a:rPr lang="en-US" b="0" i="0" dirty="0">
                <a:solidFill>
                  <a:schemeClr val="bg1"/>
                </a:solidFill>
                <a:effectLst/>
                <a:latin typeface="DeepSeek-CJK-patch"/>
              </a:rPr>
              <a:t> variant) let attackers steal data from other VMs.</a:t>
            </a:r>
          </a:p>
          <a:p>
            <a:pPr algn="l">
              <a:lnSpc>
                <a:spcPts val="2143"/>
              </a:lnSpc>
              <a:spcBef>
                <a:spcPts val="1029"/>
              </a:spcBef>
              <a:spcAft>
                <a:spcPts val="1029"/>
              </a:spcAft>
              <a:buNone/>
            </a:pPr>
            <a:r>
              <a:rPr lang="en-US" b="1" i="0" dirty="0">
                <a:solidFill>
                  <a:schemeClr val="bg1"/>
                </a:solidFill>
                <a:effectLst/>
                <a:latin typeface="DeepSeek-CJK-patch"/>
              </a:rPr>
              <a:t>Virtual Machine Introspection (VMI)</a:t>
            </a:r>
            <a:endParaRPr lang="en-US" b="0" i="0" dirty="0">
              <a:solidFill>
                <a:schemeClr val="bg1"/>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0" i="1" dirty="0">
                <a:solidFill>
                  <a:schemeClr val="bg1"/>
                </a:solidFill>
                <a:effectLst/>
                <a:latin typeface="DeepSeek-CJK-patch"/>
              </a:rPr>
              <a:t>How It Works</a:t>
            </a:r>
            <a:r>
              <a:rPr lang="en-US" b="0" i="0" dirty="0">
                <a:solidFill>
                  <a:schemeClr val="bg1"/>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bg1"/>
                </a:solidFill>
                <a:effectLst/>
                <a:latin typeface="DeepSeek-CJK-patch"/>
              </a:rPr>
              <a:t>The hypervisor acts like a security camera </a:t>
            </a:r>
            <a:r>
              <a:rPr lang="en-US" b="1" i="0" dirty="0">
                <a:solidFill>
                  <a:schemeClr val="bg1"/>
                </a:solidFill>
                <a:effectLst/>
                <a:latin typeface="DeepSeek-CJK-patch"/>
              </a:rPr>
              <a:t>outside</a:t>
            </a:r>
            <a:r>
              <a:rPr lang="en-US" b="0" i="0" dirty="0">
                <a:solidFill>
                  <a:schemeClr val="bg1"/>
                </a:solidFill>
                <a:effectLst/>
                <a:latin typeface="DeepSeek-CJK-patch"/>
              </a:rPr>
              <a:t> the VM.</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bg1"/>
                </a:solidFill>
                <a:effectLst/>
                <a:latin typeface="DeepSeek-CJK-patch"/>
              </a:rPr>
              <a:t>Scans memory for malware </a:t>
            </a:r>
            <a:r>
              <a:rPr lang="en-US" b="1" i="0" dirty="0">
                <a:solidFill>
                  <a:schemeClr val="bg1"/>
                </a:solidFill>
                <a:effectLst/>
                <a:latin typeface="DeepSeek-CJK-patch"/>
              </a:rPr>
              <a:t>without the VM knowing</a:t>
            </a:r>
            <a:r>
              <a:rPr lang="en-US" b="0" i="0" dirty="0">
                <a:solidFill>
                  <a:schemeClr val="bg1"/>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US" b="0" i="1" dirty="0">
                <a:solidFill>
                  <a:schemeClr val="bg1"/>
                </a:solidFill>
                <a:effectLst/>
                <a:latin typeface="DeepSeek-CJK-patch"/>
              </a:rPr>
              <a:t>Example</a:t>
            </a:r>
            <a:r>
              <a:rPr lang="en-US" b="0" i="0" dirty="0">
                <a:solidFill>
                  <a:schemeClr val="bg1"/>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bg1"/>
                </a:solidFill>
                <a:effectLst/>
                <a:latin typeface="DeepSeek-CJK-patch"/>
              </a:rPr>
              <a:t>Detects ransomware encrypting files by spotting unusual memory patterns.</a:t>
            </a:r>
          </a:p>
          <a:p>
            <a:pPr algn="l">
              <a:lnSpc>
                <a:spcPts val="2143"/>
              </a:lnSpc>
              <a:spcBef>
                <a:spcPts val="300"/>
              </a:spcBef>
            </a:pPr>
            <a:endParaRPr lang="en-US" b="0" i="0" dirty="0">
              <a:solidFill>
                <a:schemeClr val="bg1"/>
              </a:solidFill>
              <a:effectLst/>
              <a:latin typeface="DeepSeek-CJK-patch"/>
            </a:endParaRPr>
          </a:p>
        </p:txBody>
      </p:sp>
    </p:spTree>
    <p:extLst>
      <p:ext uri="{BB962C8B-B14F-4D97-AF65-F5344CB8AC3E}">
        <p14:creationId xmlns:p14="http://schemas.microsoft.com/office/powerpoint/2010/main" val="60334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8DB431A1-9806-9CFE-0E5F-1A5611C2A666}"/>
              </a:ext>
            </a:extLst>
          </p:cNvPr>
          <p:cNvPicPr>
            <a:picLocks noGrp="1" noChangeAspect="1"/>
          </p:cNvPicPr>
          <p:nvPr>
            <p:ph type="pic" sz="quarter" idx="13"/>
          </p:nvPr>
        </p:nvPicPr>
        <p:blipFill>
          <a:blip r:embed="rId3">
            <a:alphaModFix/>
            <a:extLst>
              <a:ext uri="{28A0092B-C50C-407E-A947-70E740481C1C}">
                <a14:useLocalDpi xmlns:a14="http://schemas.microsoft.com/office/drawing/2010/main" val="0"/>
              </a:ext>
            </a:extLst>
          </a:blip>
          <a:srcRect l="162" r="162"/>
          <a:stretch/>
        </p:blipFill>
        <p:spPr>
          <a:xfrm>
            <a:off x="0" y="0"/>
            <a:ext cx="12192000" cy="6880225"/>
          </a:xfr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sz="5400" dirty="0"/>
              <a:t>What is a Virtual Machine?</a:t>
            </a:r>
          </a:p>
        </p:txBody>
      </p:sp>
    </p:spTree>
    <p:extLst>
      <p:ext uri="{BB962C8B-B14F-4D97-AF65-F5344CB8AC3E}">
        <p14:creationId xmlns:p14="http://schemas.microsoft.com/office/powerpoint/2010/main" val="224937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61386-B2E4-45D2-34A4-F7FD9806D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23139-77D6-9193-0EC5-0D4A1DB4B40F}"/>
              </a:ext>
            </a:extLst>
          </p:cNvPr>
          <p:cNvSpPr>
            <a:spLocks noGrp="1"/>
          </p:cNvSpPr>
          <p:nvPr>
            <p:ph type="title"/>
          </p:nvPr>
        </p:nvSpPr>
        <p:spPr/>
        <p:txBody>
          <a:bodyPr/>
          <a:lstStyle/>
          <a:p>
            <a:pPr algn="l">
              <a:spcBef>
                <a:spcPts val="1372"/>
              </a:spcBef>
              <a:spcAft>
                <a:spcPts val="1029"/>
              </a:spcAft>
            </a:pPr>
            <a:r>
              <a:rPr lang="en-US" b="1" i="0" dirty="0">
                <a:effectLst/>
                <a:latin typeface="DeepSeek-CJK-patch"/>
              </a:rPr>
              <a:t>VM Use Cases: Hacking, Testing &amp; Learning Linux</a:t>
            </a:r>
            <a:endParaRPr lang="en-US" b="0" i="0" dirty="0">
              <a:effectLst/>
              <a:latin typeface="DeepSeek-CJK-patch"/>
            </a:endParaRPr>
          </a:p>
        </p:txBody>
      </p:sp>
      <p:sp>
        <p:nvSpPr>
          <p:cNvPr id="4" name="TextBox 3">
            <a:extLst>
              <a:ext uri="{FF2B5EF4-FFF2-40B4-BE49-F238E27FC236}">
                <a16:creationId xmlns:a16="http://schemas.microsoft.com/office/drawing/2014/main" id="{99EDB156-D604-EF70-D853-816B1A8733AA}"/>
              </a:ext>
            </a:extLst>
          </p:cNvPr>
          <p:cNvSpPr txBox="1"/>
          <p:nvPr/>
        </p:nvSpPr>
        <p:spPr>
          <a:xfrm>
            <a:off x="594360" y="2476501"/>
            <a:ext cx="3837940" cy="3990836"/>
          </a:xfrm>
          <a:prstGeom prst="rect">
            <a:avLst/>
          </a:prstGeom>
          <a:noFill/>
        </p:spPr>
        <p:txBody>
          <a:bodyPr wrap="square" numCol="1" rtlCol="0">
            <a:spAutoFit/>
          </a:bodyPr>
          <a:lstStyle/>
          <a:p>
            <a:pPr algn="l">
              <a:lnSpc>
                <a:spcPts val="2143"/>
              </a:lnSpc>
              <a:spcBef>
                <a:spcPts val="1372"/>
              </a:spcBef>
              <a:spcAft>
                <a:spcPts val="1029"/>
              </a:spcAft>
              <a:buNone/>
            </a:pPr>
            <a:r>
              <a:rPr lang="en-US" b="1" i="0" dirty="0">
                <a:solidFill>
                  <a:schemeClr val="bg1"/>
                </a:solidFill>
                <a:effectLst/>
                <a:latin typeface="DeepSeek-CJK-patch"/>
              </a:rPr>
              <a:t>1. "Break Stuff Safely" – Isolated Playground</a:t>
            </a:r>
            <a:endParaRPr lang="en-US" b="0" i="0" dirty="0">
              <a:solidFill>
                <a:schemeClr val="bg1"/>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1" i="0" dirty="0">
                <a:solidFill>
                  <a:schemeClr val="bg1"/>
                </a:solidFill>
                <a:effectLst/>
                <a:latin typeface="DeepSeek-CJK-patch"/>
              </a:rPr>
              <a:t>Why VMs?</a:t>
            </a:r>
            <a:endParaRPr lang="en-US" b="0" i="0" dirty="0">
              <a:solidFill>
                <a:schemeClr val="bg1"/>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bg1"/>
                </a:solidFill>
                <a:effectLst/>
                <a:latin typeface="DeepSeek-CJK-patch"/>
              </a:rPr>
              <a:t>Test malware, exploits, or risky configs without harming your main OS</a:t>
            </a:r>
          </a:p>
          <a:p>
            <a:pPr marL="742950" lvl="1" indent="-285750" algn="l">
              <a:lnSpc>
                <a:spcPts val="2143"/>
              </a:lnSpc>
              <a:spcBef>
                <a:spcPts val="300"/>
              </a:spcBef>
              <a:spcAft>
                <a:spcPts val="1029"/>
              </a:spcAft>
              <a:buFont typeface="Arial" panose="020B0604020202020204" pitchFamily="34" charset="0"/>
              <a:buChar char="•"/>
            </a:pPr>
            <a:r>
              <a:rPr lang="en-US" b="0" i="1" dirty="0">
                <a:solidFill>
                  <a:schemeClr val="bg1"/>
                </a:solidFill>
                <a:effectLst/>
                <a:latin typeface="DeepSeek-CJK-patch"/>
              </a:rPr>
              <a:t>Example</a:t>
            </a:r>
            <a:r>
              <a:rPr lang="en-US" b="0" i="0" dirty="0">
                <a:solidFill>
                  <a:schemeClr val="bg1"/>
                </a:solidFill>
                <a:effectLst/>
                <a:latin typeface="DeepSeek-CJK-patch"/>
              </a:rPr>
              <a:t>: Analyzing ransomware in a VM → Delete VM after research</a:t>
            </a:r>
          </a:p>
          <a:p>
            <a:pPr lvl="1" algn="l">
              <a:lnSpc>
                <a:spcPts val="2143"/>
              </a:lnSpc>
              <a:spcBef>
                <a:spcPts val="300"/>
              </a:spcBef>
              <a:spcAft>
                <a:spcPts val="1029"/>
              </a:spcAft>
            </a:pPr>
            <a:r>
              <a:rPr lang="en-US" b="1" i="0" dirty="0">
                <a:solidFill>
                  <a:schemeClr val="bg1"/>
                </a:solidFill>
                <a:effectLst/>
                <a:latin typeface="DeepSeek-CJK-patch"/>
              </a:rPr>
              <a:t>Use VirtualBox 'Host-Only' networking to study malware traffic without internet exposure.</a:t>
            </a:r>
          </a:p>
        </p:txBody>
      </p:sp>
      <p:sp>
        <p:nvSpPr>
          <p:cNvPr id="5" name="TextBox 4">
            <a:extLst>
              <a:ext uri="{FF2B5EF4-FFF2-40B4-BE49-F238E27FC236}">
                <a16:creationId xmlns:a16="http://schemas.microsoft.com/office/drawing/2014/main" id="{60E28687-DF20-BE4A-ABCF-FA16968E95D7}"/>
              </a:ext>
            </a:extLst>
          </p:cNvPr>
          <p:cNvSpPr txBox="1"/>
          <p:nvPr/>
        </p:nvSpPr>
        <p:spPr>
          <a:xfrm>
            <a:off x="4432300" y="2543186"/>
            <a:ext cx="7467600" cy="3857466"/>
          </a:xfrm>
          <a:prstGeom prst="rect">
            <a:avLst/>
          </a:prstGeom>
          <a:noFill/>
        </p:spPr>
        <p:txBody>
          <a:bodyPr wrap="square" numCol="2" rtlCol="0">
            <a:spAutoFit/>
          </a:bodyPr>
          <a:lstStyle/>
          <a:p>
            <a:pPr algn="l">
              <a:lnSpc>
                <a:spcPts val="2143"/>
              </a:lnSpc>
              <a:spcBef>
                <a:spcPts val="1372"/>
              </a:spcBef>
              <a:spcAft>
                <a:spcPts val="1029"/>
              </a:spcAft>
              <a:buNone/>
            </a:pPr>
            <a:r>
              <a:rPr lang="en-US" b="1" i="0" dirty="0">
                <a:solidFill>
                  <a:schemeClr val="bg1"/>
                </a:solidFill>
                <a:effectLst/>
                <a:latin typeface="DeepSeek-CJK-patch"/>
              </a:rPr>
              <a:t>2. </a:t>
            </a:r>
            <a:r>
              <a:rPr lang="en-US" b="1" i="0" dirty="0" err="1">
                <a:solidFill>
                  <a:schemeClr val="bg1"/>
                </a:solidFill>
                <a:effectLst/>
                <a:latin typeface="DeepSeek-CJK-patch"/>
              </a:rPr>
              <a:t>HackTheBox</a:t>
            </a:r>
            <a:r>
              <a:rPr lang="en-US" b="1" i="0" dirty="0">
                <a:solidFill>
                  <a:schemeClr val="bg1"/>
                </a:solidFill>
                <a:effectLst/>
                <a:latin typeface="DeepSeek-CJK-patch"/>
              </a:rPr>
              <a:t> &amp; CTF Training</a:t>
            </a:r>
            <a:endParaRPr lang="en-US" b="0" i="0" dirty="0">
              <a:solidFill>
                <a:schemeClr val="bg1"/>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1" i="0" dirty="0">
                <a:solidFill>
                  <a:schemeClr val="bg1"/>
                </a:solidFill>
                <a:effectLst/>
                <a:latin typeface="DeepSeek-CJK-patch"/>
              </a:rPr>
              <a:t>Safe Practice Environment</a:t>
            </a:r>
            <a:r>
              <a:rPr lang="en-US" b="0" i="0" dirty="0">
                <a:solidFill>
                  <a:schemeClr val="bg1"/>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bg1"/>
                </a:solidFill>
                <a:effectLst/>
                <a:latin typeface="DeepSeek-CJK-patch"/>
              </a:rPr>
              <a:t>Run vulnerable machines (e.g., HTB "Jerry") in a VM</a:t>
            </a:r>
          </a:p>
          <a:p>
            <a:pPr marL="742950" lvl="1" indent="-285750" algn="l">
              <a:lnSpc>
                <a:spcPts val="2143"/>
              </a:lnSpc>
              <a:spcBef>
                <a:spcPts val="300"/>
              </a:spcBef>
              <a:spcAft>
                <a:spcPts val="1029"/>
              </a:spcAft>
              <a:buFont typeface="Arial" panose="020B0604020202020204" pitchFamily="34" charset="0"/>
              <a:buChar char="•"/>
            </a:pPr>
            <a:r>
              <a:rPr lang="en-US" b="0" i="1" dirty="0">
                <a:solidFill>
                  <a:schemeClr val="bg1"/>
                </a:solidFill>
                <a:effectLst/>
                <a:latin typeface="DeepSeek-CJK-patch"/>
              </a:rPr>
              <a:t>Avoids</a:t>
            </a:r>
            <a:r>
              <a:rPr lang="en-US" b="0" i="0" dirty="0">
                <a:solidFill>
                  <a:schemeClr val="bg1"/>
                </a:solidFill>
                <a:effectLst/>
                <a:latin typeface="DeepSeek-CJK-patch"/>
              </a:rPr>
              <a:t>: Accidentally attacking real networks</a:t>
            </a:r>
          </a:p>
          <a:p>
            <a:r>
              <a:rPr lang="en-US" b="1" i="1" dirty="0">
                <a:solidFill>
                  <a:schemeClr val="bg1"/>
                </a:solidFill>
              </a:rPr>
              <a:t># Kali Linux VM pre-loaded with tools for:</a:t>
            </a:r>
          </a:p>
          <a:p>
            <a:r>
              <a:rPr lang="en-US" b="1" i="1" dirty="0">
                <a:solidFill>
                  <a:schemeClr val="bg1"/>
                </a:solidFill>
              </a:rPr>
              <a:t>- </a:t>
            </a:r>
            <a:r>
              <a:rPr lang="en-US" b="1" i="1" dirty="0" err="1">
                <a:solidFill>
                  <a:schemeClr val="bg1"/>
                </a:solidFill>
              </a:rPr>
              <a:t>nmap</a:t>
            </a:r>
            <a:r>
              <a:rPr lang="en-US" b="1" i="1" dirty="0">
                <a:solidFill>
                  <a:schemeClr val="bg1"/>
                </a:solidFill>
              </a:rPr>
              <a:t> scans</a:t>
            </a:r>
          </a:p>
          <a:p>
            <a:r>
              <a:rPr lang="en-US" b="1" i="1" dirty="0">
                <a:solidFill>
                  <a:schemeClr val="bg1"/>
                </a:solidFill>
              </a:rPr>
              <a:t>- Metasploit exploits</a:t>
            </a:r>
          </a:p>
          <a:p>
            <a:pPr marL="285750" indent="-285750">
              <a:buFontTx/>
              <a:buChar char="-"/>
            </a:pPr>
            <a:r>
              <a:rPr lang="en-US" b="1" i="1" dirty="0">
                <a:solidFill>
                  <a:schemeClr val="bg1"/>
                </a:solidFill>
              </a:rPr>
              <a:t>Password cracking</a:t>
            </a:r>
          </a:p>
          <a:p>
            <a:pPr algn="l">
              <a:lnSpc>
                <a:spcPts val="2143"/>
              </a:lnSpc>
              <a:spcBef>
                <a:spcPts val="1372"/>
              </a:spcBef>
              <a:spcAft>
                <a:spcPts val="1029"/>
              </a:spcAft>
              <a:buNone/>
            </a:pPr>
            <a:r>
              <a:rPr lang="en-US" b="1" i="0" dirty="0">
                <a:solidFill>
                  <a:schemeClr val="bg1"/>
                </a:solidFill>
                <a:effectLst/>
                <a:latin typeface="DeepSeek-CJK-patch"/>
              </a:rPr>
              <a:t>3. "Pause, Reset, Clone" – Gaming Analogy</a:t>
            </a:r>
            <a:endParaRPr lang="en-US" b="0" i="0" dirty="0">
              <a:solidFill>
                <a:schemeClr val="bg1"/>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b="1" i="0" dirty="0">
                <a:solidFill>
                  <a:schemeClr val="bg1"/>
                </a:solidFill>
                <a:effectLst/>
                <a:latin typeface="DeepSeek-CJK-patch"/>
              </a:rPr>
              <a:t>Like Video Game Saves</a:t>
            </a:r>
            <a:r>
              <a:rPr lang="en-US" b="0" i="0" dirty="0">
                <a:solidFill>
                  <a:schemeClr val="bg1"/>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bg1"/>
                </a:solidFill>
                <a:effectLst/>
                <a:latin typeface="DeepSeek-CJK-patch"/>
              </a:rPr>
              <a:t>Snapshot</a:t>
            </a:r>
            <a:r>
              <a:rPr lang="en-US" b="0" i="0" dirty="0">
                <a:solidFill>
                  <a:schemeClr val="bg1"/>
                </a:solidFill>
                <a:effectLst/>
                <a:latin typeface="DeepSeek-CJK-patch"/>
              </a:rPr>
              <a:t>: Save VM state before testing a hack</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bg1"/>
                </a:solidFill>
                <a:effectLst/>
                <a:latin typeface="DeepSeek-CJK-patch"/>
              </a:rPr>
              <a:t>Reset</a:t>
            </a:r>
            <a:r>
              <a:rPr lang="en-US" b="0" i="0" dirty="0">
                <a:solidFill>
                  <a:schemeClr val="bg1"/>
                </a:solidFill>
                <a:effectLst/>
                <a:latin typeface="DeepSeek-CJK-patch"/>
              </a:rPr>
              <a:t>: Revert to clean state after infection</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bg1"/>
                </a:solidFill>
                <a:effectLst/>
                <a:latin typeface="DeepSeek-CJK-patch"/>
              </a:rPr>
              <a:t>Clone</a:t>
            </a:r>
            <a:r>
              <a:rPr lang="en-US" b="0" i="0" dirty="0">
                <a:solidFill>
                  <a:schemeClr val="bg1"/>
                </a:solidFill>
                <a:effectLst/>
                <a:latin typeface="DeepSeek-CJK-patch"/>
              </a:rPr>
              <a:t>: Duplicate a configured VM for team sharing</a:t>
            </a:r>
          </a:p>
          <a:p>
            <a:endParaRPr lang="en-US" b="1" i="1" dirty="0">
              <a:solidFill>
                <a:schemeClr val="bg1"/>
              </a:solidFill>
            </a:endParaRPr>
          </a:p>
        </p:txBody>
      </p:sp>
    </p:spTree>
    <p:extLst>
      <p:ext uri="{BB962C8B-B14F-4D97-AF65-F5344CB8AC3E}">
        <p14:creationId xmlns:p14="http://schemas.microsoft.com/office/powerpoint/2010/main" val="113277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a:t>VMs vs Containers in Server Environments</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Negative Side of Virtual Machines (in Server Use) &amp; How Docker Containers Solve These Problems</a:t>
            </a:r>
          </a:p>
        </p:txBody>
      </p:sp>
    </p:spTree>
    <p:extLst>
      <p:ext uri="{BB962C8B-B14F-4D97-AF65-F5344CB8AC3E}">
        <p14:creationId xmlns:p14="http://schemas.microsoft.com/office/powerpoint/2010/main" val="2039059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B5-1B58-809F-FEA7-B82105E94664}"/>
              </a:ext>
            </a:extLst>
          </p:cNvPr>
          <p:cNvSpPr>
            <a:spLocks noGrp="1"/>
          </p:cNvSpPr>
          <p:nvPr>
            <p:ph type="title"/>
          </p:nvPr>
        </p:nvSpPr>
        <p:spPr>
          <a:xfrm>
            <a:off x="6318885" y="3499667"/>
            <a:ext cx="4939666" cy="2542810"/>
          </a:xfrm>
        </p:spPr>
        <p:txBody>
          <a:bodyPr/>
          <a:lstStyle/>
          <a:p>
            <a:r>
              <a:rPr lang="en-US" dirty="0"/>
              <a:t>Negative Side of Virtual Machines (in Server Use)</a:t>
            </a:r>
          </a:p>
        </p:txBody>
      </p:sp>
      <p:graphicFrame>
        <p:nvGraphicFramePr>
          <p:cNvPr id="9" name="Table 8">
            <a:extLst>
              <a:ext uri="{FF2B5EF4-FFF2-40B4-BE49-F238E27FC236}">
                <a16:creationId xmlns:a16="http://schemas.microsoft.com/office/drawing/2014/main" id="{AD1FF0C3-7A1B-C9B0-E598-E90A098DE532}"/>
              </a:ext>
            </a:extLst>
          </p:cNvPr>
          <p:cNvGraphicFramePr>
            <a:graphicFrameLocks noGrp="1"/>
          </p:cNvGraphicFramePr>
          <p:nvPr>
            <p:extLst>
              <p:ext uri="{D42A27DB-BD31-4B8C-83A1-F6EECF244321}">
                <p14:modId xmlns:p14="http://schemas.microsoft.com/office/powerpoint/2010/main" val="2479231299"/>
              </p:ext>
            </p:extLst>
          </p:nvPr>
        </p:nvGraphicFramePr>
        <p:xfrm>
          <a:off x="479425" y="407222"/>
          <a:ext cx="5502276" cy="6043555"/>
        </p:xfrm>
        <a:graphic>
          <a:graphicData uri="http://schemas.openxmlformats.org/drawingml/2006/table">
            <a:tbl>
              <a:tblPr>
                <a:tableStyleId>{0505E3EF-67EA-436B-97B2-0124C06EBD24}</a:tableStyleId>
              </a:tblPr>
              <a:tblGrid>
                <a:gridCol w="2751138">
                  <a:extLst>
                    <a:ext uri="{9D8B030D-6E8A-4147-A177-3AD203B41FA5}">
                      <a16:colId xmlns:a16="http://schemas.microsoft.com/office/drawing/2014/main" val="3035447024"/>
                    </a:ext>
                  </a:extLst>
                </a:gridCol>
                <a:gridCol w="2751138">
                  <a:extLst>
                    <a:ext uri="{9D8B030D-6E8A-4147-A177-3AD203B41FA5}">
                      <a16:colId xmlns:a16="http://schemas.microsoft.com/office/drawing/2014/main" val="1487193884"/>
                    </a:ext>
                  </a:extLst>
                </a:gridCol>
              </a:tblGrid>
              <a:tr h="374275">
                <a:tc>
                  <a:txBody>
                    <a:bodyPr/>
                    <a:lstStyle/>
                    <a:p>
                      <a:r>
                        <a:rPr lang="en-US"/>
                        <a:t>Limitation</a:t>
                      </a:r>
                    </a:p>
                  </a:txBody>
                  <a:tcPr anchor="ctr"/>
                </a:tc>
                <a:tc>
                  <a:txBody>
                    <a:bodyPr/>
                    <a:lstStyle/>
                    <a:p>
                      <a:r>
                        <a:rPr lang="en-US" dirty="0"/>
                        <a:t>Explanation</a:t>
                      </a:r>
                    </a:p>
                  </a:txBody>
                  <a:tcPr anchor="ctr"/>
                </a:tc>
                <a:extLst>
                  <a:ext uri="{0D108BD9-81ED-4DB2-BD59-A6C34878D82A}">
                    <a16:rowId xmlns:a16="http://schemas.microsoft.com/office/drawing/2014/main" val="714570115"/>
                  </a:ext>
                </a:extLst>
              </a:tr>
              <a:tr h="654982">
                <a:tc>
                  <a:txBody>
                    <a:bodyPr/>
                    <a:lstStyle/>
                    <a:p>
                      <a:r>
                        <a:rPr lang="en-US" b="1" dirty="0"/>
                        <a:t>Heavy Resource Use</a:t>
                      </a:r>
                      <a:endParaRPr lang="en-US" dirty="0"/>
                    </a:p>
                  </a:txBody>
                  <a:tcPr anchor="ctr"/>
                </a:tc>
                <a:tc>
                  <a:txBody>
                    <a:bodyPr/>
                    <a:lstStyle/>
                    <a:p>
                      <a:r>
                        <a:rPr lang="en-US" dirty="0"/>
                        <a:t>Each VM runs a full OS + virtualized hardware → high RAM, CPU, and storage needs.</a:t>
                      </a:r>
                    </a:p>
                  </a:txBody>
                  <a:tcPr anchor="ctr"/>
                </a:tc>
                <a:extLst>
                  <a:ext uri="{0D108BD9-81ED-4DB2-BD59-A6C34878D82A}">
                    <a16:rowId xmlns:a16="http://schemas.microsoft.com/office/drawing/2014/main" val="579575620"/>
                  </a:ext>
                </a:extLst>
              </a:tr>
              <a:tr h="654982">
                <a:tc>
                  <a:txBody>
                    <a:bodyPr/>
                    <a:lstStyle/>
                    <a:p>
                      <a:r>
                        <a:rPr lang="en-US" b="1" dirty="0"/>
                        <a:t>Slow Boot Times</a:t>
                      </a:r>
                      <a:endParaRPr lang="en-US" dirty="0"/>
                    </a:p>
                  </a:txBody>
                  <a:tcPr anchor="ctr"/>
                </a:tc>
                <a:tc>
                  <a:txBody>
                    <a:bodyPr/>
                    <a:lstStyle/>
                    <a:p>
                      <a:r>
                        <a:rPr lang="en-US"/>
                        <a:t>Full OS initialization causes delays—can take several minutes to start.</a:t>
                      </a:r>
                    </a:p>
                  </a:txBody>
                  <a:tcPr anchor="ctr"/>
                </a:tc>
                <a:extLst>
                  <a:ext uri="{0D108BD9-81ED-4DB2-BD59-A6C34878D82A}">
                    <a16:rowId xmlns:a16="http://schemas.microsoft.com/office/drawing/2014/main" val="4096525854"/>
                  </a:ext>
                </a:extLst>
              </a:tr>
              <a:tr h="654982">
                <a:tc>
                  <a:txBody>
                    <a:bodyPr/>
                    <a:lstStyle/>
                    <a:p>
                      <a:r>
                        <a:rPr lang="en-US" b="1" dirty="0"/>
                        <a:t>Disk Space Waste</a:t>
                      </a:r>
                      <a:endParaRPr lang="en-US" dirty="0"/>
                    </a:p>
                  </a:txBody>
                  <a:tcPr anchor="ctr"/>
                </a:tc>
                <a:tc>
                  <a:txBody>
                    <a:bodyPr/>
                    <a:lstStyle/>
                    <a:p>
                      <a:r>
                        <a:rPr lang="en-US"/>
                        <a:t>VMs replicate entire environments, increasing image sizes (often 10+ GB).</a:t>
                      </a:r>
                    </a:p>
                  </a:txBody>
                  <a:tcPr anchor="ctr"/>
                </a:tc>
                <a:extLst>
                  <a:ext uri="{0D108BD9-81ED-4DB2-BD59-A6C34878D82A}">
                    <a16:rowId xmlns:a16="http://schemas.microsoft.com/office/drawing/2014/main" val="1691578650"/>
                  </a:ext>
                </a:extLst>
              </a:tr>
              <a:tr h="654982">
                <a:tc>
                  <a:txBody>
                    <a:bodyPr/>
                    <a:lstStyle/>
                    <a:p>
                      <a:r>
                        <a:rPr lang="en-US" b="1" dirty="0"/>
                        <a:t>Inefficient Scaling</a:t>
                      </a:r>
                      <a:endParaRPr lang="en-US" dirty="0"/>
                    </a:p>
                  </a:txBody>
                  <a:tcPr anchor="ctr"/>
                </a:tc>
                <a:tc>
                  <a:txBody>
                    <a:bodyPr/>
                    <a:lstStyle/>
                    <a:p>
                      <a:r>
                        <a:rPr lang="en-US"/>
                        <a:t>Spinning up new VMs for microservices or updates is slow and hardware-heavy.</a:t>
                      </a:r>
                    </a:p>
                  </a:txBody>
                  <a:tcPr anchor="ctr"/>
                </a:tc>
                <a:extLst>
                  <a:ext uri="{0D108BD9-81ED-4DB2-BD59-A6C34878D82A}">
                    <a16:rowId xmlns:a16="http://schemas.microsoft.com/office/drawing/2014/main" val="1847307142"/>
                  </a:ext>
                </a:extLst>
              </a:tr>
              <a:tr h="654982">
                <a:tc>
                  <a:txBody>
                    <a:bodyPr/>
                    <a:lstStyle/>
                    <a:p>
                      <a:r>
                        <a:rPr lang="en-US" b="1" dirty="0"/>
                        <a:t>OS Overhead</a:t>
                      </a:r>
                      <a:endParaRPr lang="en-US" dirty="0"/>
                    </a:p>
                  </a:txBody>
                  <a:tcPr anchor="ctr"/>
                </a:tc>
                <a:tc>
                  <a:txBody>
                    <a:bodyPr/>
                    <a:lstStyle/>
                    <a:p>
                      <a:r>
                        <a:rPr lang="en-US" dirty="0"/>
                        <a:t>Every VM includes unnecessary services from the OS, even if not used by the app.</a:t>
                      </a:r>
                    </a:p>
                  </a:txBody>
                  <a:tcPr anchor="ctr"/>
                </a:tc>
                <a:extLst>
                  <a:ext uri="{0D108BD9-81ED-4DB2-BD59-A6C34878D82A}">
                    <a16:rowId xmlns:a16="http://schemas.microsoft.com/office/drawing/2014/main" val="1218270181"/>
                  </a:ext>
                </a:extLst>
              </a:tr>
            </a:tbl>
          </a:graphicData>
        </a:graphic>
      </p:graphicFrame>
    </p:spTree>
    <p:extLst>
      <p:ext uri="{BB962C8B-B14F-4D97-AF65-F5344CB8AC3E}">
        <p14:creationId xmlns:p14="http://schemas.microsoft.com/office/powerpoint/2010/main" val="3088225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AF0DF3-FA6F-11D8-5053-064CAA6B27CB}"/>
              </a:ext>
            </a:extLst>
          </p:cNvPr>
          <p:cNvSpPr>
            <a:spLocks noGrp="1"/>
          </p:cNvSpPr>
          <p:nvPr>
            <p:ph type="title"/>
          </p:nvPr>
        </p:nvSpPr>
        <p:spPr/>
        <p:txBody>
          <a:bodyPr/>
          <a:lstStyle/>
          <a:p>
            <a:r>
              <a:rPr lang="en-US" dirty="0"/>
              <a:t>How Docker Containers Solve These Problems</a:t>
            </a:r>
          </a:p>
        </p:txBody>
      </p:sp>
      <p:graphicFrame>
        <p:nvGraphicFramePr>
          <p:cNvPr id="11" name="Content Placeholder 10">
            <a:extLst>
              <a:ext uri="{FF2B5EF4-FFF2-40B4-BE49-F238E27FC236}">
                <a16:creationId xmlns:a16="http://schemas.microsoft.com/office/drawing/2014/main" id="{28C4F68A-C7D1-D09B-BE12-08913606E856}"/>
              </a:ext>
            </a:extLst>
          </p:cNvPr>
          <p:cNvGraphicFramePr>
            <a:graphicFrameLocks noGrp="1"/>
          </p:cNvGraphicFramePr>
          <p:nvPr>
            <p:ph sz="quarter" idx="16"/>
            <p:extLst>
              <p:ext uri="{D42A27DB-BD31-4B8C-83A1-F6EECF244321}">
                <p14:modId xmlns:p14="http://schemas.microsoft.com/office/powerpoint/2010/main" val="659598459"/>
              </p:ext>
            </p:extLst>
          </p:nvPr>
        </p:nvGraphicFramePr>
        <p:xfrm>
          <a:off x="5638800" y="426240"/>
          <a:ext cx="6045200" cy="4533804"/>
        </p:xfrm>
        <a:graphic>
          <a:graphicData uri="http://schemas.openxmlformats.org/drawingml/2006/table">
            <a:tbl>
              <a:tblPr>
                <a:tableStyleId>{69CF1AB2-1976-4502-BF36-3FF5EA218861}</a:tableStyleId>
              </a:tblPr>
              <a:tblGrid>
                <a:gridCol w="1923756">
                  <a:extLst>
                    <a:ext uri="{9D8B030D-6E8A-4147-A177-3AD203B41FA5}">
                      <a16:colId xmlns:a16="http://schemas.microsoft.com/office/drawing/2014/main" val="1322467374"/>
                    </a:ext>
                  </a:extLst>
                </a:gridCol>
                <a:gridCol w="4121444">
                  <a:extLst>
                    <a:ext uri="{9D8B030D-6E8A-4147-A177-3AD203B41FA5}">
                      <a16:colId xmlns:a16="http://schemas.microsoft.com/office/drawing/2014/main" val="3143546940"/>
                    </a:ext>
                  </a:extLst>
                </a:gridCol>
              </a:tblGrid>
              <a:tr h="770566">
                <a:tc>
                  <a:txBody>
                    <a:bodyPr/>
                    <a:lstStyle/>
                    <a:p>
                      <a:r>
                        <a:rPr lang="en-US" sz="2000"/>
                        <a:t>Docker Container Advantage</a:t>
                      </a:r>
                    </a:p>
                  </a:txBody>
                  <a:tcPr marL="44434" marR="44434" marT="22217" marB="22217" anchor="ctr"/>
                </a:tc>
                <a:tc>
                  <a:txBody>
                    <a:bodyPr/>
                    <a:lstStyle/>
                    <a:p>
                      <a:r>
                        <a:rPr lang="en-US" sz="2000"/>
                        <a:t>How It Solves the VM Problem</a:t>
                      </a:r>
                    </a:p>
                  </a:txBody>
                  <a:tcPr marL="44434" marR="44434" marT="22217" marB="22217" anchor="ctr"/>
                </a:tc>
                <a:extLst>
                  <a:ext uri="{0D108BD9-81ED-4DB2-BD59-A6C34878D82A}">
                    <a16:rowId xmlns:a16="http://schemas.microsoft.com/office/drawing/2014/main" val="2424889003"/>
                  </a:ext>
                </a:extLst>
              </a:tr>
              <a:tr h="525614">
                <a:tc>
                  <a:txBody>
                    <a:bodyPr/>
                    <a:lstStyle/>
                    <a:p>
                      <a:r>
                        <a:rPr lang="en-US" sz="2000" b="1" dirty="0"/>
                        <a:t>Lightweight</a:t>
                      </a:r>
                      <a:endParaRPr lang="en-US" sz="2000" dirty="0"/>
                    </a:p>
                  </a:txBody>
                  <a:tcPr marL="44434" marR="44434" marT="22217" marB="22217" anchor="ctr"/>
                </a:tc>
                <a:tc>
                  <a:txBody>
                    <a:bodyPr/>
                    <a:lstStyle/>
                    <a:p>
                      <a:r>
                        <a:rPr lang="en-US" sz="2000"/>
                        <a:t>Only contains app + dependencies, no full OS.</a:t>
                      </a:r>
                    </a:p>
                  </a:txBody>
                  <a:tcPr marL="44434" marR="44434" marT="22217" marB="22217" anchor="ctr"/>
                </a:tc>
                <a:extLst>
                  <a:ext uri="{0D108BD9-81ED-4DB2-BD59-A6C34878D82A}">
                    <a16:rowId xmlns:a16="http://schemas.microsoft.com/office/drawing/2014/main" val="2666756248"/>
                  </a:ext>
                </a:extLst>
              </a:tr>
              <a:tr h="541143">
                <a:tc>
                  <a:txBody>
                    <a:bodyPr/>
                    <a:lstStyle/>
                    <a:p>
                      <a:r>
                        <a:rPr lang="en-US" sz="2000" b="1" dirty="0"/>
                        <a:t>Faster Startup</a:t>
                      </a:r>
                      <a:endParaRPr lang="en-US" sz="2000" dirty="0"/>
                    </a:p>
                  </a:txBody>
                  <a:tcPr marL="44434" marR="44434" marT="22217" marB="22217" anchor="ctr"/>
                </a:tc>
                <a:tc>
                  <a:txBody>
                    <a:bodyPr/>
                    <a:lstStyle/>
                    <a:p>
                      <a:r>
                        <a:rPr lang="en-US" sz="2000"/>
                        <a:t>Boot in milliseconds, ideal for microservices &amp; CI/CD.</a:t>
                      </a:r>
                    </a:p>
                  </a:txBody>
                  <a:tcPr marL="44434" marR="44434" marT="22217" marB="22217" anchor="ctr"/>
                </a:tc>
                <a:extLst>
                  <a:ext uri="{0D108BD9-81ED-4DB2-BD59-A6C34878D82A}">
                    <a16:rowId xmlns:a16="http://schemas.microsoft.com/office/drawing/2014/main" val="368033201"/>
                  </a:ext>
                </a:extLst>
              </a:tr>
              <a:tr h="541143">
                <a:tc>
                  <a:txBody>
                    <a:bodyPr/>
                    <a:lstStyle/>
                    <a:p>
                      <a:r>
                        <a:rPr lang="en-US" sz="2000" b="1" dirty="0"/>
                        <a:t>Smaller Size</a:t>
                      </a:r>
                      <a:endParaRPr lang="en-US" sz="2000" dirty="0"/>
                    </a:p>
                  </a:txBody>
                  <a:tcPr marL="44434" marR="44434" marT="22217" marB="22217" anchor="ctr"/>
                </a:tc>
                <a:tc>
                  <a:txBody>
                    <a:bodyPr/>
                    <a:lstStyle/>
                    <a:p>
                      <a:r>
                        <a:rPr lang="en-US" sz="2000" dirty="0"/>
                        <a:t>Container images are often &lt; 1 GB vs 10+ GB for VMs.</a:t>
                      </a:r>
                    </a:p>
                  </a:txBody>
                  <a:tcPr marL="44434" marR="44434" marT="22217" marB="22217" anchor="ctr"/>
                </a:tc>
                <a:extLst>
                  <a:ext uri="{0D108BD9-81ED-4DB2-BD59-A6C34878D82A}">
                    <a16:rowId xmlns:a16="http://schemas.microsoft.com/office/drawing/2014/main" val="2547195325"/>
                  </a:ext>
                </a:extLst>
              </a:tr>
              <a:tr h="541143">
                <a:tc>
                  <a:txBody>
                    <a:bodyPr/>
                    <a:lstStyle/>
                    <a:p>
                      <a:r>
                        <a:rPr lang="en-US" sz="2000" b="1" dirty="0"/>
                        <a:t>Portability</a:t>
                      </a:r>
                      <a:endParaRPr lang="en-US" sz="2000" dirty="0"/>
                    </a:p>
                  </a:txBody>
                  <a:tcPr marL="44434" marR="44434" marT="22217" marB="22217" anchor="ctr"/>
                </a:tc>
                <a:tc>
                  <a:txBody>
                    <a:bodyPr/>
                    <a:lstStyle/>
                    <a:p>
                      <a:r>
                        <a:rPr lang="en-US" sz="2000"/>
                        <a:t>Easily move across environments with docker pull/push.</a:t>
                      </a:r>
                    </a:p>
                  </a:txBody>
                  <a:tcPr marL="44434" marR="44434" marT="22217" marB="22217" anchor="ctr"/>
                </a:tc>
                <a:extLst>
                  <a:ext uri="{0D108BD9-81ED-4DB2-BD59-A6C34878D82A}">
                    <a16:rowId xmlns:a16="http://schemas.microsoft.com/office/drawing/2014/main" val="3988640650"/>
                  </a:ext>
                </a:extLst>
              </a:tr>
              <a:tr h="541143">
                <a:tc>
                  <a:txBody>
                    <a:bodyPr/>
                    <a:lstStyle/>
                    <a:p>
                      <a:r>
                        <a:rPr lang="en-US" sz="2000" b="1" dirty="0"/>
                        <a:t>Shared Kernel</a:t>
                      </a:r>
                      <a:endParaRPr lang="en-US" sz="2000" dirty="0"/>
                    </a:p>
                  </a:txBody>
                  <a:tcPr marL="44434" marR="44434" marT="22217" marB="22217" anchor="ctr"/>
                </a:tc>
                <a:tc>
                  <a:txBody>
                    <a:bodyPr/>
                    <a:lstStyle/>
                    <a:p>
                      <a:r>
                        <a:rPr lang="en-US" sz="2000" dirty="0"/>
                        <a:t>Reduces overhead by using host OS kernel → more efficient resource use.</a:t>
                      </a:r>
                    </a:p>
                  </a:txBody>
                  <a:tcPr marL="44434" marR="44434" marT="22217" marB="22217" anchor="ctr"/>
                </a:tc>
                <a:extLst>
                  <a:ext uri="{0D108BD9-81ED-4DB2-BD59-A6C34878D82A}">
                    <a16:rowId xmlns:a16="http://schemas.microsoft.com/office/drawing/2014/main" val="265405807"/>
                  </a:ext>
                </a:extLst>
              </a:tr>
            </a:tbl>
          </a:graphicData>
        </a:graphic>
      </p:graphicFrame>
      <p:pic>
        <p:nvPicPr>
          <p:cNvPr id="6148" name="Picture 4" descr="docker-containerized-appliction-blue-border_2">
            <a:extLst>
              <a:ext uri="{FF2B5EF4-FFF2-40B4-BE49-F238E27FC236}">
                <a16:creationId xmlns:a16="http://schemas.microsoft.com/office/drawing/2014/main" id="{49257534-3E6A-0318-F02C-A50361F1C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10" y="3130352"/>
            <a:ext cx="4580890" cy="36593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E5C3AF-8A38-1FEE-0984-86DF14562CA6}"/>
              </a:ext>
            </a:extLst>
          </p:cNvPr>
          <p:cNvSpPr txBox="1"/>
          <p:nvPr/>
        </p:nvSpPr>
        <p:spPr>
          <a:xfrm>
            <a:off x="5530850" y="5108155"/>
            <a:ext cx="6153150" cy="1384995"/>
          </a:xfrm>
          <a:prstGeom prst="rect">
            <a:avLst/>
          </a:prstGeom>
          <a:noFill/>
        </p:spPr>
        <p:txBody>
          <a:bodyPr wrap="square" rtlCol="0">
            <a:spAutoFit/>
          </a:bodyPr>
          <a:lstStyle/>
          <a:p>
            <a:r>
              <a:rPr lang="en-US" sz="1400" i="1" dirty="0">
                <a:solidFill>
                  <a:schemeClr val="bg1"/>
                </a:solidFill>
              </a:rPr>
              <a:t>While VMs were revolutionary for resource optimization, they come with overhead—each one runs its own OS. That means more RAM, more disk, and slower boot times. Enter Docker. Containers solve these problems by being faster, lighter, and ideal for agile deployment models. Think milliseconds vs minutes. And while VMs are still essential for full isolation or different OSes, containers let us scale modern apps rapidly.</a:t>
            </a:r>
          </a:p>
        </p:txBody>
      </p:sp>
    </p:spTree>
    <p:extLst>
      <p:ext uri="{BB962C8B-B14F-4D97-AF65-F5344CB8AC3E}">
        <p14:creationId xmlns:p14="http://schemas.microsoft.com/office/powerpoint/2010/main" val="336155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575310" y="278129"/>
            <a:ext cx="5063490" cy="2354026"/>
          </a:xfrm>
        </p:spPr>
        <p:txBody>
          <a:bodyPr/>
          <a:lstStyle/>
          <a:p>
            <a:pPr algn="l">
              <a:spcBef>
                <a:spcPts val="1372"/>
              </a:spcBef>
              <a:spcAft>
                <a:spcPts val="1029"/>
              </a:spcAft>
            </a:pPr>
            <a:r>
              <a:rPr lang="en-US" b="1" i="0" dirty="0">
                <a:effectLst/>
                <a:latin typeface="DeepSeek-CJK-patch"/>
              </a:rPr>
              <a:t>VMs + Containers – Best of Both Worlds</a:t>
            </a:r>
            <a:endParaRPr lang="en-US" b="0" i="0" dirty="0">
              <a:effectLst/>
              <a:latin typeface="DeepSeek-CJK-patch"/>
            </a:endParaRP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593725" y="3279775"/>
            <a:ext cx="5045075" cy="2994025"/>
          </a:xfrm>
        </p:spPr>
        <p:txBody>
          <a:bodyPr numCol="2">
            <a:normAutofit/>
          </a:bodyPr>
          <a:lstStyle/>
          <a:p>
            <a:pPr algn="l">
              <a:lnSpc>
                <a:spcPts val="2143"/>
              </a:lnSpc>
              <a:spcBef>
                <a:spcPts val="1029"/>
              </a:spcBef>
              <a:spcAft>
                <a:spcPts val="1029"/>
              </a:spcAft>
              <a:buNone/>
            </a:pPr>
            <a:r>
              <a:rPr lang="en-US" sz="1200" b="1" i="0" dirty="0">
                <a:effectLst/>
                <a:latin typeface="DeepSeek-CJK-patch"/>
              </a:rPr>
              <a:t>Modern Cloud Architecture</a:t>
            </a:r>
            <a:br>
              <a:rPr lang="en-US" sz="1200" b="1" i="0" dirty="0">
                <a:effectLst/>
                <a:latin typeface="DeepSeek-CJK-patch"/>
              </a:rPr>
            </a:br>
            <a:r>
              <a:rPr lang="en-US" sz="1200" b="1" i="0" dirty="0">
                <a:effectLst/>
                <a:latin typeface="DeepSeek-CJK-patch"/>
              </a:rPr>
              <a:t>Why We Still Need VMs</a:t>
            </a:r>
            <a:br>
              <a:rPr lang="en-US" sz="1200" b="1" i="0" dirty="0">
                <a:effectLst/>
                <a:latin typeface="DeepSeek-CJK-patch"/>
              </a:rPr>
            </a:br>
            <a:r>
              <a:rPr lang="en-US" sz="1200" b="1" i="0" dirty="0">
                <a:effectLst/>
                <a:latin typeface="DeepSeek-CJK-patch"/>
              </a:rPr>
              <a:t>1. Security Isolation</a:t>
            </a:r>
            <a:endParaRPr lang="en-US" sz="1200" b="0" i="0" dirty="0">
              <a:effectLst/>
              <a:latin typeface="DeepSeek-CJK-patch"/>
            </a:endParaRPr>
          </a:p>
          <a:p>
            <a:pPr marL="742950" lvl="1" indent="-285750" algn="l">
              <a:lnSpc>
                <a:spcPts val="2143"/>
              </a:lnSpc>
              <a:spcBef>
                <a:spcPts val="300"/>
              </a:spcBef>
              <a:spcAft>
                <a:spcPts val="1029"/>
              </a:spcAft>
              <a:buFont typeface="+mj-lt"/>
              <a:buAutoNum type="arabicPeriod"/>
            </a:pPr>
            <a:r>
              <a:rPr lang="en-US" sz="1200" b="0" i="1" dirty="0">
                <a:effectLst/>
                <a:latin typeface="DeepSeek-CJK-patch"/>
              </a:rPr>
              <a:t>Example</a:t>
            </a:r>
            <a:r>
              <a:rPr lang="en-US" sz="1200" b="0" i="0" dirty="0">
                <a:effectLst/>
                <a:latin typeface="DeepSeek-CJK-patch"/>
              </a:rPr>
              <a:t>: AWS runs containers </a:t>
            </a:r>
            <a:r>
              <a:rPr lang="en-US" sz="1200" b="1" i="0" dirty="0">
                <a:effectLst/>
                <a:latin typeface="DeepSeek-CJK-patch"/>
              </a:rPr>
              <a:t>inside</a:t>
            </a:r>
            <a:r>
              <a:rPr lang="en-US" sz="1200" b="0" i="0" dirty="0">
                <a:effectLst/>
                <a:latin typeface="DeepSeek-CJK-patch"/>
              </a:rPr>
              <a:t> EC2 VMs</a:t>
            </a:r>
          </a:p>
          <a:p>
            <a:pPr marL="742950" lvl="1" indent="-285750" algn="l">
              <a:lnSpc>
                <a:spcPts val="2143"/>
              </a:lnSpc>
              <a:spcBef>
                <a:spcPts val="300"/>
              </a:spcBef>
              <a:spcAft>
                <a:spcPts val="1029"/>
              </a:spcAft>
              <a:buFont typeface="+mj-lt"/>
              <a:buAutoNum type="arabicPeriod"/>
            </a:pPr>
            <a:r>
              <a:rPr lang="en-US" sz="1200" b="0" i="0" dirty="0">
                <a:effectLst/>
                <a:latin typeface="DeepSeek-CJK-patch"/>
              </a:rPr>
              <a:t>Prevents container breakout from compromising neighbors</a:t>
            </a:r>
          </a:p>
          <a:p>
            <a:pPr algn="l">
              <a:lnSpc>
                <a:spcPts val="2143"/>
              </a:lnSpc>
              <a:spcBef>
                <a:spcPts val="300"/>
              </a:spcBef>
              <a:spcAft>
                <a:spcPts val="300"/>
              </a:spcAft>
              <a:buFont typeface="+mj-lt"/>
              <a:buAutoNum type="arabicPeriod"/>
            </a:pPr>
            <a:r>
              <a:rPr lang="en-US" sz="1200" b="1" i="0" dirty="0">
                <a:effectLst/>
                <a:latin typeface="DeepSeek-CJK-patch"/>
              </a:rPr>
              <a:t>Hybrid Approach</a:t>
            </a:r>
          </a:p>
          <a:p>
            <a:pPr algn="l">
              <a:lnSpc>
                <a:spcPts val="2143"/>
              </a:lnSpc>
              <a:spcBef>
                <a:spcPts val="300"/>
              </a:spcBef>
              <a:spcAft>
                <a:spcPts val="300"/>
              </a:spcAft>
            </a:pPr>
            <a:r>
              <a:rPr lang="en-US" sz="1200" b="0" i="0" dirty="0">
                <a:effectLst/>
                <a:latin typeface="DeepSeek-CJK-patch"/>
              </a:rPr>
              <a:t>Cloud Host</a:t>
            </a:r>
          </a:p>
          <a:p>
            <a:pPr algn="l">
              <a:lnSpc>
                <a:spcPts val="2143"/>
              </a:lnSpc>
              <a:spcBef>
                <a:spcPts val="300"/>
              </a:spcBef>
              <a:spcAft>
                <a:spcPts val="300"/>
              </a:spcAft>
            </a:pPr>
            <a:r>
              <a:rPr lang="en-US" sz="1200" b="0" i="0" dirty="0">
                <a:effectLst/>
                <a:latin typeface="DeepSeek-CJK-patch"/>
              </a:rPr>
              <a:t>[VM for Tenant A] → Runs Docker/K8s  </a:t>
            </a:r>
          </a:p>
          <a:p>
            <a:pPr algn="l">
              <a:lnSpc>
                <a:spcPts val="2143"/>
              </a:lnSpc>
              <a:spcBef>
                <a:spcPts val="300"/>
              </a:spcBef>
              <a:spcAft>
                <a:spcPts val="300"/>
              </a:spcAft>
            </a:pPr>
            <a:r>
              <a:rPr lang="en-US" sz="1200" b="0" i="0" dirty="0">
                <a:effectLst/>
                <a:latin typeface="DeepSeek-CJK-patch"/>
              </a:rPr>
              <a:t>[VM for Tenant B] → Runs Docker/K8s</a:t>
            </a:r>
            <a:endParaRPr lang="en-US" sz="1100" b="0" i="0" dirty="0">
              <a:effectLst/>
              <a:latin typeface="DeepSeek-CJK-patch"/>
            </a:endParaRPr>
          </a:p>
          <a:p>
            <a:pPr marL="171450" indent="-171450" algn="l">
              <a:lnSpc>
                <a:spcPts val="2143"/>
              </a:lnSpc>
              <a:spcBef>
                <a:spcPts val="1029"/>
              </a:spcBef>
              <a:spcAft>
                <a:spcPts val="1029"/>
              </a:spcAft>
              <a:buFont typeface="Wingdings" panose="05000000000000000000" pitchFamily="2" charset="2"/>
              <a:buChar char="ü"/>
            </a:pPr>
            <a:r>
              <a:rPr lang="en-US" sz="1100" b="1" i="1" dirty="0">
                <a:effectLst/>
                <a:latin typeface="DeepSeek-CJK-patch"/>
              </a:rPr>
              <a:t>VMs</a:t>
            </a:r>
            <a:r>
              <a:rPr lang="en-US" sz="1100" b="0" i="1" dirty="0">
                <a:effectLst/>
                <a:latin typeface="DeepSeek-CJK-patch"/>
              </a:rPr>
              <a:t> → Hardware-level security</a:t>
            </a:r>
          </a:p>
          <a:p>
            <a:pPr marL="171450" indent="-171450" algn="l">
              <a:lnSpc>
                <a:spcPts val="2143"/>
              </a:lnSpc>
              <a:spcBef>
                <a:spcPts val="300"/>
              </a:spcBef>
              <a:spcAft>
                <a:spcPts val="1029"/>
              </a:spcAft>
              <a:buFont typeface="Wingdings" panose="05000000000000000000" pitchFamily="2" charset="2"/>
              <a:buChar char="ü"/>
            </a:pPr>
            <a:r>
              <a:rPr lang="en-US" sz="1100" b="1" i="1" dirty="0">
                <a:effectLst/>
                <a:latin typeface="DeepSeek-CJK-patch"/>
              </a:rPr>
              <a:t>Containers</a:t>
            </a:r>
            <a:r>
              <a:rPr lang="en-US" sz="1100" b="0" i="1" dirty="0">
                <a:effectLst/>
                <a:latin typeface="DeepSeek-CJK-patch"/>
              </a:rPr>
              <a:t> → Rapid scaling within VMs</a:t>
            </a:r>
          </a:p>
          <a:p>
            <a:pPr algn="l">
              <a:lnSpc>
                <a:spcPts val="2143"/>
              </a:lnSpc>
              <a:spcBef>
                <a:spcPts val="300"/>
              </a:spcBef>
              <a:spcAft>
                <a:spcPts val="300"/>
              </a:spcAft>
            </a:pPr>
            <a:r>
              <a:rPr lang="en-US" sz="1200" b="0" i="0" dirty="0">
                <a:effectLst/>
                <a:latin typeface="DeepSeek-CJK-patch"/>
              </a:rPr>
              <a:t> </a:t>
            </a:r>
          </a:p>
        </p:txBody>
      </p:sp>
      <p:pic>
        <p:nvPicPr>
          <p:cNvPr id="7170" name="Picture 2">
            <a:extLst>
              <a:ext uri="{FF2B5EF4-FFF2-40B4-BE49-F238E27FC236}">
                <a16:creationId xmlns:a16="http://schemas.microsoft.com/office/drawing/2014/main" id="{3C8CB116-B7C0-A385-B3EE-5B4D10506C78}"/>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5394" r="539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64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E43CF-4CC6-7E5B-C652-33FEC1EE1ADF}"/>
              </a:ext>
            </a:extLst>
          </p:cNvPr>
          <p:cNvSpPr>
            <a:spLocks noGrp="1"/>
          </p:cNvSpPr>
          <p:nvPr>
            <p:ph type="title"/>
          </p:nvPr>
        </p:nvSpPr>
        <p:spPr/>
        <p:txBody>
          <a:bodyPr/>
          <a:lstStyle/>
          <a:p>
            <a:r>
              <a:rPr lang="en-US" i="0" dirty="0">
                <a:effectLst/>
                <a:latin typeface="Arial" panose="020B0604020202020204" pitchFamily="34" charset="0"/>
                <a:cs typeface="Arial" panose="020B0604020202020204" pitchFamily="34" charset="0"/>
              </a:rPr>
              <a:t>Why This Matters</a:t>
            </a:r>
            <a:r>
              <a:rPr lang="en-US" dirty="0">
                <a:latin typeface="Arial" panose="020B0604020202020204" pitchFamily="34" charset="0"/>
                <a:cs typeface="Arial" panose="020B0604020202020204" pitchFamily="34" charset="0"/>
              </a:rPr>
              <a:t> with Real-World Use Case Example</a:t>
            </a:r>
          </a:p>
        </p:txBody>
      </p:sp>
      <p:sp>
        <p:nvSpPr>
          <p:cNvPr id="7" name="TextBox 6">
            <a:extLst>
              <a:ext uri="{FF2B5EF4-FFF2-40B4-BE49-F238E27FC236}">
                <a16:creationId xmlns:a16="http://schemas.microsoft.com/office/drawing/2014/main" id="{77C148AA-B816-6FA6-B7EC-B4DE3620DE37}"/>
              </a:ext>
            </a:extLst>
          </p:cNvPr>
          <p:cNvSpPr txBox="1"/>
          <p:nvPr/>
        </p:nvSpPr>
        <p:spPr>
          <a:xfrm>
            <a:off x="594360" y="2445615"/>
            <a:ext cx="5732467" cy="1638910"/>
          </a:xfrm>
          <a:prstGeom prst="rect">
            <a:avLst/>
          </a:prstGeom>
          <a:noFill/>
        </p:spPr>
        <p:txBody>
          <a:bodyPr wrap="none" rtlCol="0">
            <a:spAutoFit/>
          </a:bodyPr>
          <a:lstStyle/>
          <a:p>
            <a:pPr algn="l">
              <a:lnSpc>
                <a:spcPts val="2143"/>
              </a:lnSpc>
              <a:spcBef>
                <a:spcPts val="1029"/>
              </a:spcBef>
              <a:spcAft>
                <a:spcPts val="1029"/>
              </a:spcAft>
              <a:buFont typeface="Arial" panose="020B0604020202020204" pitchFamily="34" charset="0"/>
              <a:buChar char="•"/>
            </a:pPr>
            <a:r>
              <a:rPr lang="en-US" b="1" i="0" dirty="0">
                <a:solidFill>
                  <a:schemeClr val="bg1"/>
                </a:solidFill>
                <a:effectLst/>
                <a:latin typeface="DeepSeek-CJK-patch"/>
              </a:rPr>
              <a:t>Cost Savings</a:t>
            </a:r>
            <a:r>
              <a:rPr lang="en-US" b="0" i="0" dirty="0">
                <a:solidFill>
                  <a:schemeClr val="bg1"/>
                </a:solidFill>
                <a:effectLst/>
                <a:latin typeface="DeepSeek-CJK-patch"/>
              </a:rPr>
              <a:t>: 10x more containers than VMs per server</a:t>
            </a:r>
          </a:p>
          <a:p>
            <a:pPr algn="l">
              <a:lnSpc>
                <a:spcPts val="2143"/>
              </a:lnSpc>
              <a:spcBef>
                <a:spcPts val="300"/>
              </a:spcBef>
              <a:spcAft>
                <a:spcPts val="1029"/>
              </a:spcAft>
              <a:buFont typeface="Arial" panose="020B0604020202020204" pitchFamily="34" charset="0"/>
              <a:buChar char="•"/>
            </a:pPr>
            <a:r>
              <a:rPr lang="en-US" b="1" i="0" dirty="0">
                <a:solidFill>
                  <a:schemeClr val="bg1"/>
                </a:solidFill>
                <a:effectLst/>
                <a:latin typeface="DeepSeek-CJK-patch"/>
              </a:rPr>
              <a:t>Security</a:t>
            </a:r>
            <a:r>
              <a:rPr lang="en-US" b="0" i="0" dirty="0">
                <a:solidFill>
                  <a:schemeClr val="bg1"/>
                </a:solidFill>
                <a:effectLst/>
                <a:latin typeface="DeepSeek-CJK-patch"/>
              </a:rPr>
              <a:t>: Defense in depth (VMs + containers)</a:t>
            </a:r>
          </a:p>
          <a:p>
            <a:pPr algn="l">
              <a:lnSpc>
                <a:spcPts val="2143"/>
              </a:lnSpc>
              <a:spcBef>
                <a:spcPts val="300"/>
              </a:spcBef>
              <a:spcAft>
                <a:spcPts val="1029"/>
              </a:spcAft>
              <a:buFont typeface="Arial" panose="020B0604020202020204" pitchFamily="34" charset="0"/>
              <a:buChar char="•"/>
            </a:pPr>
            <a:r>
              <a:rPr lang="en-US" b="1" i="0" dirty="0">
                <a:solidFill>
                  <a:schemeClr val="bg1"/>
                </a:solidFill>
                <a:effectLst/>
                <a:latin typeface="DeepSeek-CJK-patch"/>
              </a:rPr>
              <a:t>Flexibility</a:t>
            </a:r>
            <a:r>
              <a:rPr lang="en-US" b="0" i="0" dirty="0">
                <a:solidFill>
                  <a:schemeClr val="bg1"/>
                </a:solidFill>
                <a:effectLst/>
                <a:latin typeface="DeepSeek-CJK-patch"/>
              </a:rPr>
              <a:t>: Legacy apps in VMs, modern apps in containers</a:t>
            </a:r>
          </a:p>
          <a:p>
            <a:endParaRPr lang="en-US" dirty="0">
              <a:solidFill>
                <a:schemeClr val="bg1"/>
              </a:solidFill>
            </a:endParaRPr>
          </a:p>
        </p:txBody>
      </p:sp>
      <p:sp>
        <p:nvSpPr>
          <p:cNvPr id="8" name="TextBox 7">
            <a:extLst>
              <a:ext uri="{FF2B5EF4-FFF2-40B4-BE49-F238E27FC236}">
                <a16:creationId xmlns:a16="http://schemas.microsoft.com/office/drawing/2014/main" id="{C834BADA-8B48-D686-194B-F7128A7EF2FC}"/>
              </a:ext>
            </a:extLst>
          </p:cNvPr>
          <p:cNvSpPr txBox="1"/>
          <p:nvPr/>
        </p:nvSpPr>
        <p:spPr>
          <a:xfrm>
            <a:off x="594360" y="4208113"/>
            <a:ext cx="5911298" cy="1754326"/>
          </a:xfrm>
          <a:prstGeom prst="rect">
            <a:avLst/>
          </a:prstGeom>
          <a:noFill/>
        </p:spPr>
        <p:txBody>
          <a:bodyPr wrap="none" rtlCol="0">
            <a:spAutoFit/>
          </a:bodyPr>
          <a:lstStyle/>
          <a:p>
            <a:pPr>
              <a:buNone/>
            </a:pPr>
            <a:r>
              <a:rPr lang="en-US" b="1" dirty="0">
                <a:solidFill>
                  <a:schemeClr val="bg1"/>
                </a:solidFill>
              </a:rPr>
              <a:t>Netflix</a:t>
            </a:r>
            <a:r>
              <a:rPr lang="en-US" dirty="0">
                <a:solidFill>
                  <a:schemeClr val="bg1"/>
                </a:solidFill>
              </a:rPr>
              <a:t> or </a:t>
            </a:r>
            <a:r>
              <a:rPr lang="en-US" b="1" dirty="0">
                <a:solidFill>
                  <a:schemeClr val="bg1"/>
                </a:solidFill>
              </a:rPr>
              <a:t>Uber</a:t>
            </a:r>
            <a:r>
              <a:rPr lang="en-US" dirty="0">
                <a:solidFill>
                  <a:schemeClr val="bg1"/>
                </a:solidFill>
              </a:rPr>
              <a:t>:</a:t>
            </a:r>
          </a:p>
          <a:p>
            <a:pPr>
              <a:buFont typeface="Arial" panose="020B0604020202020204" pitchFamily="34" charset="0"/>
              <a:buChar char="•"/>
            </a:pPr>
            <a:r>
              <a:rPr lang="en-US" dirty="0">
                <a:solidFill>
                  <a:schemeClr val="bg1"/>
                </a:solidFill>
              </a:rPr>
              <a:t>They run </a:t>
            </a:r>
            <a:r>
              <a:rPr lang="en-US" b="1" dirty="0">
                <a:solidFill>
                  <a:schemeClr val="bg1"/>
                </a:solidFill>
              </a:rPr>
              <a:t>Docker containers</a:t>
            </a:r>
            <a:r>
              <a:rPr lang="en-US" dirty="0">
                <a:solidFill>
                  <a:schemeClr val="bg1"/>
                </a:solidFill>
              </a:rPr>
              <a:t> inside </a:t>
            </a:r>
            <a:r>
              <a:rPr lang="en-US" b="1" dirty="0">
                <a:solidFill>
                  <a:schemeClr val="bg1"/>
                </a:solidFill>
              </a:rPr>
              <a:t>VMs on the cloud</a:t>
            </a:r>
            <a:endParaRPr lang="en-US" dirty="0">
              <a:solidFill>
                <a:schemeClr val="bg1"/>
              </a:solidFill>
            </a:endParaRPr>
          </a:p>
          <a:p>
            <a:pPr>
              <a:buFont typeface="Arial" panose="020B0604020202020204" pitchFamily="34" charset="0"/>
              <a:buChar char="•"/>
            </a:pPr>
            <a:r>
              <a:rPr lang="en-US" dirty="0">
                <a:solidFill>
                  <a:schemeClr val="bg1"/>
                </a:solidFill>
              </a:rPr>
              <a:t>This setup gives:</a:t>
            </a:r>
          </a:p>
          <a:p>
            <a:pPr marL="742950" lvl="1" indent="-285750">
              <a:buFont typeface="Arial" panose="020B0604020202020204" pitchFamily="34" charset="0"/>
              <a:buChar char="•"/>
            </a:pPr>
            <a:r>
              <a:rPr lang="en-US" dirty="0">
                <a:solidFill>
                  <a:schemeClr val="bg1"/>
                </a:solidFill>
              </a:rPr>
              <a:t>VM-level isolation between customers or tenants</a:t>
            </a:r>
          </a:p>
          <a:p>
            <a:pPr marL="742950" lvl="1" indent="-285750">
              <a:buFont typeface="Arial" panose="020B0604020202020204" pitchFamily="34" charset="0"/>
              <a:buChar char="•"/>
            </a:pPr>
            <a:r>
              <a:rPr lang="en-US" dirty="0">
                <a:solidFill>
                  <a:schemeClr val="bg1"/>
                </a:solidFill>
              </a:rPr>
              <a:t>Container-level speed and scaling for microservices</a:t>
            </a:r>
          </a:p>
          <a:p>
            <a:endParaRPr lang="en-US" dirty="0">
              <a:solidFill>
                <a:schemeClr val="bg1"/>
              </a:solidFill>
            </a:endParaRPr>
          </a:p>
        </p:txBody>
      </p:sp>
      <p:pic>
        <p:nvPicPr>
          <p:cNvPr id="8194" name="Picture 2" descr="docker-containerized-and-vm-transparent-bg">
            <a:extLst>
              <a:ext uri="{FF2B5EF4-FFF2-40B4-BE49-F238E27FC236}">
                <a16:creationId xmlns:a16="http://schemas.microsoft.com/office/drawing/2014/main" id="{6948FB53-3353-CD0D-88BD-4D80179F3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117" y="2900109"/>
            <a:ext cx="4793063" cy="260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060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5ED3-CEB9-CD77-09B6-11DF649A2A95}"/>
              </a:ext>
            </a:extLst>
          </p:cNvPr>
          <p:cNvSpPr>
            <a:spLocks noGrp="1"/>
          </p:cNvSpPr>
          <p:nvPr>
            <p:ph type="title"/>
          </p:nvPr>
        </p:nvSpPr>
        <p:spPr/>
        <p:txBody>
          <a:bodyPr/>
          <a:lstStyle/>
          <a:p>
            <a:r>
              <a:rPr lang="en-US" b="1" i="0" dirty="0">
                <a:effectLst/>
                <a:latin typeface="Poppins" panose="020B0502040204020203" pitchFamily="2" charset="0"/>
              </a:rPr>
              <a:t>What is Docker Container </a:t>
            </a:r>
            <a:r>
              <a:rPr lang="en-US" dirty="0">
                <a:latin typeface="Poppins" panose="020B0502040204020203" pitchFamily="2" charset="0"/>
              </a:rPr>
              <a:t>L</a:t>
            </a:r>
            <a:r>
              <a:rPr lang="en-US" b="1" i="0" dirty="0">
                <a:effectLst/>
                <a:latin typeface="Poppins" panose="020B0502040204020203" pitchFamily="2" charset="0"/>
              </a:rPr>
              <a:t>ittle </a:t>
            </a:r>
            <a:r>
              <a:rPr lang="en-US" dirty="0">
                <a:latin typeface="Poppins" panose="020B0502040204020203" pitchFamily="2" charset="0"/>
              </a:rPr>
              <a:t>B</a:t>
            </a:r>
            <a:r>
              <a:rPr lang="en-US" b="1" i="0" dirty="0">
                <a:effectLst/>
                <a:latin typeface="Poppins" panose="020B0502040204020203" pitchFamily="2" charset="0"/>
              </a:rPr>
              <a:t>rief </a:t>
            </a:r>
            <a:endParaRPr lang="en-US" dirty="0"/>
          </a:p>
        </p:txBody>
      </p:sp>
      <p:sp>
        <p:nvSpPr>
          <p:cNvPr id="4" name="TextBox 3">
            <a:extLst>
              <a:ext uri="{FF2B5EF4-FFF2-40B4-BE49-F238E27FC236}">
                <a16:creationId xmlns:a16="http://schemas.microsoft.com/office/drawing/2014/main" id="{CBE7FA03-9A4A-0572-B9E0-7E6A2010CAE8}"/>
              </a:ext>
            </a:extLst>
          </p:cNvPr>
          <p:cNvSpPr txBox="1"/>
          <p:nvPr/>
        </p:nvSpPr>
        <p:spPr>
          <a:xfrm>
            <a:off x="465413" y="2310641"/>
            <a:ext cx="11183798" cy="4401205"/>
          </a:xfrm>
          <a:prstGeom prst="rect">
            <a:avLst/>
          </a:prstGeom>
          <a:noFill/>
        </p:spPr>
        <p:txBody>
          <a:bodyPr wrap="square" numCol="2" rtlCol="0">
            <a:spAutoFit/>
          </a:bodyPr>
          <a:lstStyle/>
          <a:p>
            <a:r>
              <a:rPr lang="en-US" sz="1400" dirty="0">
                <a:solidFill>
                  <a:schemeClr val="bg1"/>
                </a:solidFill>
              </a:rPr>
              <a:t>A Docker container is a standardized, encapsulated environment that runs applications. It includes all the necessary components such as code, dependencies, libraries, and configuration files needed for the application to run. Containers are isolated from one another and from the underlying infrastructure, allowing them to run efficiently in different environments in isolation.</a:t>
            </a:r>
          </a:p>
          <a:p>
            <a:endParaRPr lang="en-US" sz="1400" dirty="0">
              <a:solidFill>
                <a:schemeClr val="bg1"/>
              </a:solidFill>
            </a:endParaRPr>
          </a:p>
          <a:p>
            <a:r>
              <a:rPr lang="en-US" sz="1400" dirty="0">
                <a:solidFill>
                  <a:schemeClr val="bg1"/>
                </a:solidFill>
              </a:rPr>
              <a:t>Containers are created from Docker images, which are read-only templates that contain instructions for creating a container. Once a container is created, it has an additional read-write layer on top of the read-only layers from the image, making it mutable and allowing changes at runtime as required.</a:t>
            </a:r>
          </a:p>
          <a:p>
            <a:endParaRPr lang="en-US" sz="1400" dirty="0">
              <a:solidFill>
                <a:schemeClr val="bg1"/>
              </a:solidFill>
            </a:endParaRPr>
          </a:p>
          <a:p>
            <a:r>
              <a:rPr lang="en-US" sz="1400" dirty="0">
                <a:solidFill>
                  <a:schemeClr val="bg1"/>
                </a:solidFill>
              </a:rPr>
              <a:t>Docker containers can communicate with each other through well-defined channels and use fewer resources than virtual machines because they share the services of a single operating system kernel.</a:t>
            </a:r>
          </a:p>
          <a:p>
            <a:endParaRPr lang="en-US" sz="1400" dirty="0">
              <a:solidFill>
                <a:schemeClr val="bg1"/>
              </a:solidFill>
            </a:endParaRPr>
          </a:p>
          <a:p>
            <a:r>
              <a:rPr lang="en-US" sz="1400" dirty="0">
                <a:solidFill>
                  <a:schemeClr val="bg1"/>
                </a:solidFill>
              </a:rPr>
              <a:t>To manage Docker containers, users can use commands such as </a:t>
            </a:r>
            <a:r>
              <a:rPr lang="en-US" sz="1400" b="1" dirty="0">
                <a:solidFill>
                  <a:schemeClr val="bg1"/>
                </a:solidFill>
              </a:rPr>
              <a:t>docker </a:t>
            </a:r>
            <a:r>
              <a:rPr lang="en-US" sz="1400" b="1" dirty="0" err="1">
                <a:solidFill>
                  <a:schemeClr val="bg1"/>
                </a:solidFill>
              </a:rPr>
              <a:t>ps</a:t>
            </a:r>
            <a:r>
              <a:rPr lang="en-US" sz="1400" b="1" dirty="0">
                <a:solidFill>
                  <a:schemeClr val="bg1"/>
                </a:solidFill>
              </a:rPr>
              <a:t> -a </a:t>
            </a:r>
            <a:r>
              <a:rPr lang="en-US" sz="1400" dirty="0">
                <a:solidFill>
                  <a:schemeClr val="bg1"/>
                </a:solidFill>
              </a:rPr>
              <a:t>to list all containers, </a:t>
            </a:r>
            <a:r>
              <a:rPr lang="en-US" sz="1400" b="1" dirty="0">
                <a:solidFill>
                  <a:schemeClr val="bg1"/>
                </a:solidFill>
              </a:rPr>
              <a:t>docker rename [container] [</a:t>
            </a:r>
            <a:r>
              <a:rPr lang="en-US" sz="1400" b="1" dirty="0" err="1">
                <a:solidFill>
                  <a:schemeClr val="bg1"/>
                </a:solidFill>
              </a:rPr>
              <a:t>new_name</a:t>
            </a:r>
            <a:r>
              <a:rPr lang="en-US" sz="1400" b="1" dirty="0">
                <a:solidFill>
                  <a:schemeClr val="bg1"/>
                </a:solidFill>
              </a:rPr>
              <a:t>]</a:t>
            </a:r>
            <a:r>
              <a:rPr lang="en-US" sz="1400" dirty="0">
                <a:solidFill>
                  <a:schemeClr val="bg1"/>
                </a:solidFill>
              </a:rPr>
              <a:t> to rename a container, </a:t>
            </a:r>
            <a:r>
              <a:rPr lang="en-US" sz="1400" b="1" dirty="0">
                <a:solidFill>
                  <a:schemeClr val="bg1"/>
                </a:solidFill>
              </a:rPr>
              <a:t>docker start [container] </a:t>
            </a:r>
            <a:r>
              <a:rPr lang="en-US" sz="1400" dirty="0">
                <a:solidFill>
                  <a:schemeClr val="bg1"/>
                </a:solidFill>
              </a:rPr>
              <a:t>to run a container, </a:t>
            </a:r>
            <a:r>
              <a:rPr lang="en-US" sz="1400" b="1" dirty="0">
                <a:solidFill>
                  <a:schemeClr val="bg1"/>
                </a:solidFill>
              </a:rPr>
              <a:t>docker stop [container] </a:t>
            </a:r>
            <a:r>
              <a:rPr lang="en-US" sz="1400" dirty="0">
                <a:solidFill>
                  <a:schemeClr val="bg1"/>
                </a:solidFill>
              </a:rPr>
              <a:t>to stop a container, and </a:t>
            </a:r>
            <a:r>
              <a:rPr lang="en-US" sz="1400" b="1" dirty="0">
                <a:solidFill>
                  <a:schemeClr val="bg1"/>
                </a:solidFill>
              </a:rPr>
              <a:t>docker wait [container] </a:t>
            </a:r>
            <a:r>
              <a:rPr lang="en-US" sz="1400" dirty="0">
                <a:solidFill>
                  <a:schemeClr val="bg1"/>
                </a:solidFill>
              </a:rPr>
              <a:t>to make a container wait until other running containers stop.</a:t>
            </a:r>
          </a:p>
          <a:p>
            <a:endParaRPr lang="en-US" sz="1400" dirty="0">
              <a:solidFill>
                <a:schemeClr val="bg1"/>
              </a:solidFill>
            </a:endParaRPr>
          </a:p>
          <a:p>
            <a:r>
              <a:rPr lang="en-US" sz="1400" dirty="0">
                <a:solidFill>
                  <a:schemeClr val="bg1"/>
                </a:solidFill>
              </a:rPr>
              <a:t>For deploying and scaling a set of containers across different machines or virtual machines, a container orchestration platform like Kubernetes is often used.</a:t>
            </a:r>
          </a:p>
          <a:p>
            <a:endParaRPr lang="en-US" sz="1400" dirty="0">
              <a:solidFill>
                <a:schemeClr val="bg1"/>
              </a:solidFill>
            </a:endParaRPr>
          </a:p>
          <a:p>
            <a:endParaRPr lang="en-US" sz="1600" b="1" i="0" dirty="0">
              <a:solidFill>
                <a:schemeClr val="bg1"/>
              </a:solidFill>
              <a:effectLst/>
              <a:latin typeface="DeepSeek-CJK-patch"/>
            </a:endParaRPr>
          </a:p>
          <a:p>
            <a:endParaRPr lang="en-US" sz="1600" b="1" dirty="0">
              <a:solidFill>
                <a:schemeClr val="bg1"/>
              </a:solidFill>
              <a:latin typeface="DeepSeek-CJK-patch"/>
            </a:endParaRPr>
          </a:p>
          <a:p>
            <a:r>
              <a:rPr lang="en-US" sz="1600" b="1" i="1" dirty="0">
                <a:solidFill>
                  <a:schemeClr val="bg1"/>
                </a:solidFill>
                <a:effectLst/>
                <a:latin typeface="DeepSeek-CJK-patch"/>
              </a:rPr>
              <a:t>“A Docker container is a lightweight, standalone, executable package of software that includes everything needed to run an application (code, dependencies, configs) in isolated user-space instances on a shared OS kernel.”</a:t>
            </a:r>
          </a:p>
          <a:p>
            <a:endParaRPr lang="en-US" sz="1600" b="1" i="1" dirty="0">
              <a:solidFill>
                <a:schemeClr val="bg1"/>
              </a:solidFill>
              <a:latin typeface="DeepSeek-CJK-patch"/>
            </a:endParaRPr>
          </a:p>
          <a:p>
            <a:r>
              <a:rPr lang="en-US" sz="1600" i="1" dirty="0">
                <a:solidFill>
                  <a:srgbClr val="0070C0"/>
                </a:solidFill>
              </a:rPr>
              <a:t>https://www.docker.com/resources/what-container/</a:t>
            </a:r>
          </a:p>
        </p:txBody>
      </p:sp>
    </p:spTree>
    <p:extLst>
      <p:ext uri="{BB962C8B-B14F-4D97-AF65-F5344CB8AC3E}">
        <p14:creationId xmlns:p14="http://schemas.microsoft.com/office/powerpoint/2010/main" val="77280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3661409" y="4661717"/>
            <a:ext cx="7936230" cy="1380760"/>
          </a:xfrm>
        </p:spPr>
        <p:txBody>
          <a:bodyPr/>
          <a:lstStyle/>
          <a:p>
            <a:pPr>
              <a:spcBef>
                <a:spcPts val="1372"/>
              </a:spcBef>
              <a:spcAft>
                <a:spcPts val="1029"/>
              </a:spcAft>
            </a:pPr>
            <a:r>
              <a:rPr lang="en-US" b="1" i="0" dirty="0">
                <a:effectLst/>
                <a:latin typeface="DeepSeek-CJK-patch"/>
              </a:rPr>
              <a:t>Virtual Machines (VMs) – The Ultimate Cheat Sheet</a:t>
            </a:r>
            <a:endParaRPr lang="en-US" b="0" i="0" dirty="0">
              <a:effectLst/>
              <a:latin typeface="DeepSeek-CJK-patch"/>
            </a:endParaRPr>
          </a:p>
        </p:txBody>
      </p:sp>
      <p:sp>
        <p:nvSpPr>
          <p:cNvPr id="4" name="Content Placeholder 3">
            <a:extLst>
              <a:ext uri="{FF2B5EF4-FFF2-40B4-BE49-F238E27FC236}">
                <a16:creationId xmlns:a16="http://schemas.microsoft.com/office/drawing/2014/main" id="{CDB14AAA-1F04-769D-E7F0-4F68C8EB9283}"/>
              </a:ext>
            </a:extLst>
          </p:cNvPr>
          <p:cNvSpPr>
            <a:spLocks noGrp="1"/>
          </p:cNvSpPr>
          <p:nvPr>
            <p:ph sz="quarter" idx="14"/>
          </p:nvPr>
        </p:nvSpPr>
        <p:spPr>
          <a:xfrm>
            <a:off x="606432" y="573184"/>
            <a:ext cx="2825115" cy="3999060"/>
          </a:xfrm>
        </p:spPr>
        <p:txBody>
          <a:bodyPr/>
          <a:lstStyle/>
          <a:p>
            <a:r>
              <a:rPr lang="en-US" dirty="0"/>
              <a:t>Hardware → Hypervisor → VMs → Guest OS + Apps</a:t>
            </a:r>
          </a:p>
          <a:p>
            <a:endParaRPr lang="en-US" dirty="0"/>
          </a:p>
          <a:p>
            <a:r>
              <a:rPr lang="en-US" b="0" i="1" dirty="0">
                <a:effectLst/>
                <a:latin typeface="DeepSeek-CJK-patch"/>
              </a:rPr>
              <a:t>VMs = Gold standard for isolation. Containers win for speed, but VMs rule where security matters.</a:t>
            </a:r>
            <a:endParaRPr lang="en-US" dirty="0"/>
          </a:p>
        </p:txBody>
      </p:sp>
      <p:graphicFrame>
        <p:nvGraphicFramePr>
          <p:cNvPr id="5" name="Table 4">
            <a:extLst>
              <a:ext uri="{FF2B5EF4-FFF2-40B4-BE49-F238E27FC236}">
                <a16:creationId xmlns:a16="http://schemas.microsoft.com/office/drawing/2014/main" id="{BAAD5284-D5F3-0156-16E9-38B3961A2B8A}"/>
              </a:ext>
            </a:extLst>
          </p:cNvPr>
          <p:cNvGraphicFramePr>
            <a:graphicFrameLocks noGrp="1"/>
          </p:cNvGraphicFramePr>
          <p:nvPr>
            <p:extLst>
              <p:ext uri="{D42A27DB-BD31-4B8C-83A1-F6EECF244321}">
                <p14:modId xmlns:p14="http://schemas.microsoft.com/office/powerpoint/2010/main" val="3379454548"/>
              </p:ext>
            </p:extLst>
          </p:nvPr>
        </p:nvGraphicFramePr>
        <p:xfrm>
          <a:off x="3661408" y="219349"/>
          <a:ext cx="7706370" cy="4669527"/>
        </p:xfrm>
        <a:graphic>
          <a:graphicData uri="http://schemas.openxmlformats.org/drawingml/2006/table">
            <a:tbl>
              <a:tblPr>
                <a:tableStyleId>{0505E3EF-67EA-436B-97B2-0124C06EBD24}</a:tableStyleId>
              </a:tblPr>
              <a:tblGrid>
                <a:gridCol w="1300845">
                  <a:extLst>
                    <a:ext uri="{9D8B030D-6E8A-4147-A177-3AD203B41FA5}">
                      <a16:colId xmlns:a16="http://schemas.microsoft.com/office/drawing/2014/main" val="465814350"/>
                    </a:ext>
                  </a:extLst>
                </a:gridCol>
                <a:gridCol w="6405525">
                  <a:extLst>
                    <a:ext uri="{9D8B030D-6E8A-4147-A177-3AD203B41FA5}">
                      <a16:colId xmlns:a16="http://schemas.microsoft.com/office/drawing/2014/main" val="4058141906"/>
                    </a:ext>
                  </a:extLst>
                </a:gridCol>
              </a:tblGrid>
              <a:tr h="256980">
                <a:tc>
                  <a:txBody>
                    <a:bodyPr/>
                    <a:lstStyle/>
                    <a:p>
                      <a:pPr algn="l"/>
                      <a:r>
                        <a:rPr lang="en-US" sz="1400" b="1" dirty="0">
                          <a:solidFill>
                            <a:schemeClr val="bg1"/>
                          </a:solidFill>
                          <a:effectLst/>
                        </a:rPr>
                        <a:t>Aspect</a:t>
                      </a:r>
                    </a:p>
                  </a:txBody>
                  <a:tcPr marL="53391" marR="37077" marT="37077" marB="37077" anchor="ctr"/>
                </a:tc>
                <a:tc>
                  <a:txBody>
                    <a:bodyPr/>
                    <a:lstStyle/>
                    <a:p>
                      <a:pPr algn="l"/>
                      <a:r>
                        <a:rPr lang="en-US" sz="1400" b="1" dirty="0">
                          <a:solidFill>
                            <a:schemeClr val="bg1"/>
                          </a:solidFill>
                          <a:effectLst/>
                        </a:rPr>
                        <a:t>Key Points</a:t>
                      </a:r>
                    </a:p>
                  </a:txBody>
                  <a:tcPr marL="37077" marR="37077" marT="37077" marB="37077" anchor="ctr"/>
                </a:tc>
                <a:extLst>
                  <a:ext uri="{0D108BD9-81ED-4DB2-BD59-A6C34878D82A}">
                    <a16:rowId xmlns:a16="http://schemas.microsoft.com/office/drawing/2014/main" val="2144374278"/>
                  </a:ext>
                </a:extLst>
              </a:tr>
              <a:tr h="274886">
                <a:tc>
                  <a:txBody>
                    <a:bodyPr/>
                    <a:lstStyle/>
                    <a:p>
                      <a:r>
                        <a:rPr lang="en-US" sz="1400" b="1">
                          <a:effectLst/>
                        </a:rPr>
                        <a:t>What?</a:t>
                      </a:r>
                      <a:endParaRPr lang="en-US" sz="1400">
                        <a:effectLst/>
                      </a:endParaRPr>
                    </a:p>
                  </a:txBody>
                  <a:tcPr marL="53391" marR="37077" marT="37077" marB="37077" anchor="ctr"/>
                </a:tc>
                <a:tc>
                  <a:txBody>
                    <a:bodyPr/>
                    <a:lstStyle/>
                    <a:p>
                      <a:r>
                        <a:rPr lang="en-US" sz="1400">
                          <a:effectLst/>
                        </a:rPr>
                        <a:t>Software emulation of a physical computer (runs OS inside OS).</a:t>
                      </a:r>
                    </a:p>
                  </a:txBody>
                  <a:tcPr marL="37077" marR="37077" marT="37077" marB="37077" anchor="ctr"/>
                </a:tc>
                <a:extLst>
                  <a:ext uri="{0D108BD9-81ED-4DB2-BD59-A6C34878D82A}">
                    <a16:rowId xmlns:a16="http://schemas.microsoft.com/office/drawing/2014/main" val="3292929345"/>
                  </a:ext>
                </a:extLst>
              </a:tr>
              <a:tr h="638383">
                <a:tc>
                  <a:txBody>
                    <a:bodyPr/>
                    <a:lstStyle/>
                    <a:p>
                      <a:r>
                        <a:rPr lang="en-US" sz="1400" b="1">
                          <a:effectLst/>
                        </a:rPr>
                        <a:t>Why?</a:t>
                      </a:r>
                      <a:endParaRPr lang="en-US" sz="1400">
                        <a:effectLst/>
                      </a:endParaRPr>
                    </a:p>
                  </a:txBody>
                  <a:tcPr marL="53391" marR="37077" marT="37077" marB="37077" anchor="ctr"/>
                </a:tc>
                <a:tc>
                  <a:txBody>
                    <a:bodyPr/>
                    <a:lstStyle/>
                    <a:p>
                      <a:r>
                        <a:rPr lang="en-US" sz="1400" dirty="0">
                          <a:effectLst/>
                        </a:rPr>
                        <a:t>1. Isolated testing/sandboxing</a:t>
                      </a:r>
                      <a:br>
                        <a:rPr lang="en-US" sz="1400" dirty="0">
                          <a:effectLst/>
                        </a:rPr>
                      </a:br>
                      <a:r>
                        <a:rPr lang="en-US" sz="1400" dirty="0">
                          <a:effectLst/>
                        </a:rPr>
                        <a:t>2. Run multiple OSes on one hardware</a:t>
                      </a:r>
                      <a:br>
                        <a:rPr lang="en-US" sz="1400" dirty="0">
                          <a:effectLst/>
                        </a:rPr>
                      </a:br>
                      <a:r>
                        <a:rPr lang="en-US" sz="1400" dirty="0">
                          <a:effectLst/>
                        </a:rPr>
                        <a:t>3. Cloud computing backbone</a:t>
                      </a:r>
                    </a:p>
                  </a:txBody>
                  <a:tcPr marL="37077" marR="37077" marT="37077" marB="37077" anchor="ctr"/>
                </a:tc>
                <a:extLst>
                  <a:ext uri="{0D108BD9-81ED-4DB2-BD59-A6C34878D82A}">
                    <a16:rowId xmlns:a16="http://schemas.microsoft.com/office/drawing/2014/main" val="200368723"/>
                  </a:ext>
                </a:extLst>
              </a:tr>
              <a:tr h="498101">
                <a:tc>
                  <a:txBody>
                    <a:bodyPr/>
                    <a:lstStyle/>
                    <a:p>
                      <a:r>
                        <a:rPr lang="en-US" sz="1400" b="1">
                          <a:effectLst/>
                        </a:rPr>
                        <a:t>Types</a:t>
                      </a:r>
                      <a:endParaRPr lang="en-US" sz="1400">
                        <a:effectLst/>
                      </a:endParaRPr>
                    </a:p>
                  </a:txBody>
                  <a:tcPr marL="53391" marR="37077" marT="37077" marB="37077" anchor="ctr"/>
                </a:tc>
                <a:tc>
                  <a:txBody>
                    <a:bodyPr/>
                    <a:lstStyle/>
                    <a:p>
                      <a:r>
                        <a:rPr lang="en-US" sz="1400" b="1" dirty="0">
                          <a:effectLst/>
                        </a:rPr>
                        <a:t>*Type 1 (Bare-metal)</a:t>
                      </a:r>
                      <a:r>
                        <a:rPr lang="en-US" sz="1400" dirty="0">
                          <a:effectLst/>
                        </a:rPr>
                        <a:t>: VMware </a:t>
                      </a:r>
                      <a:r>
                        <a:rPr lang="en-US" sz="1400" dirty="0" err="1">
                          <a:effectLst/>
                        </a:rPr>
                        <a:t>ESXi</a:t>
                      </a:r>
                      <a:r>
                        <a:rPr lang="en-US" sz="1400" dirty="0">
                          <a:effectLst/>
                        </a:rPr>
                        <a:t>, Hyper-V, KVM</a:t>
                      </a:r>
                      <a:br>
                        <a:rPr lang="en-US" sz="1400" dirty="0">
                          <a:effectLst/>
                        </a:rPr>
                      </a:br>
                      <a:r>
                        <a:rPr lang="en-US" sz="1400" dirty="0">
                          <a:effectLst/>
                        </a:rPr>
                        <a:t>*</a:t>
                      </a:r>
                      <a:r>
                        <a:rPr lang="en-US" sz="1400" b="1" dirty="0">
                          <a:effectLst/>
                        </a:rPr>
                        <a:t>Type 2 (Hosted)</a:t>
                      </a:r>
                      <a:r>
                        <a:rPr lang="en-US" sz="1400" dirty="0">
                          <a:effectLst/>
                        </a:rPr>
                        <a:t>: VirtualBox, VMware Workstation</a:t>
                      </a:r>
                    </a:p>
                  </a:txBody>
                  <a:tcPr marL="37077" marR="37077" marT="37077" marB="37077" anchor="ctr"/>
                </a:tc>
                <a:extLst>
                  <a:ext uri="{0D108BD9-81ED-4DB2-BD59-A6C34878D82A}">
                    <a16:rowId xmlns:a16="http://schemas.microsoft.com/office/drawing/2014/main" val="1464379525"/>
                  </a:ext>
                </a:extLst>
              </a:tr>
              <a:tr h="638383">
                <a:tc>
                  <a:txBody>
                    <a:bodyPr/>
                    <a:lstStyle/>
                    <a:p>
                      <a:r>
                        <a:rPr lang="en-US" sz="1400" b="1" dirty="0">
                          <a:effectLst/>
                        </a:rPr>
                        <a:t>Pros</a:t>
                      </a:r>
                      <a:endParaRPr lang="en-US" sz="1400" dirty="0">
                        <a:effectLst/>
                      </a:endParaRPr>
                    </a:p>
                  </a:txBody>
                  <a:tcPr marL="53391" marR="37077" marT="37077" marB="37077" anchor="ctr"/>
                </a:tc>
                <a:tc>
                  <a:txBody>
                    <a:bodyPr/>
                    <a:lstStyle/>
                    <a:p>
                      <a:r>
                        <a:rPr lang="en-US" sz="1400">
                          <a:effectLst/>
                        </a:rPr>
                        <a:t>✔ Strong isolation</a:t>
                      </a:r>
                      <a:br>
                        <a:rPr lang="en-US" sz="1400">
                          <a:effectLst/>
                        </a:rPr>
                      </a:br>
                      <a:r>
                        <a:rPr lang="en-US" sz="1400">
                          <a:effectLst/>
                        </a:rPr>
                        <a:t>✔ Cross-OS compatibility</a:t>
                      </a:r>
                      <a:br>
                        <a:rPr lang="en-US" sz="1400">
                          <a:effectLst/>
                        </a:rPr>
                      </a:br>
                      <a:r>
                        <a:rPr lang="en-US" sz="1400">
                          <a:effectLst/>
                        </a:rPr>
                        <a:t>✔ Snapshot/rollback support</a:t>
                      </a:r>
                    </a:p>
                  </a:txBody>
                  <a:tcPr marL="37077" marR="37077" marT="37077" marB="37077" anchor="ctr"/>
                </a:tc>
                <a:extLst>
                  <a:ext uri="{0D108BD9-81ED-4DB2-BD59-A6C34878D82A}">
                    <a16:rowId xmlns:a16="http://schemas.microsoft.com/office/drawing/2014/main" val="4071478101"/>
                  </a:ext>
                </a:extLst>
              </a:tr>
              <a:tr h="638383">
                <a:tc>
                  <a:txBody>
                    <a:bodyPr/>
                    <a:lstStyle/>
                    <a:p>
                      <a:r>
                        <a:rPr lang="en-US" sz="1400" b="1">
                          <a:effectLst/>
                        </a:rPr>
                        <a:t>Cons</a:t>
                      </a:r>
                      <a:endParaRPr lang="en-US" sz="1400">
                        <a:effectLst/>
                      </a:endParaRPr>
                    </a:p>
                  </a:txBody>
                  <a:tcPr marL="53391" marR="37077" marT="37077" marB="37077" anchor="ctr"/>
                </a:tc>
                <a:tc>
                  <a:txBody>
                    <a:bodyPr/>
                    <a:lstStyle/>
                    <a:p>
                      <a:r>
                        <a:rPr lang="en-US" sz="1400">
                          <a:effectLst/>
                        </a:rPr>
                        <a:t>✖ High overhead</a:t>
                      </a:r>
                      <a:br>
                        <a:rPr lang="en-US" sz="1400">
                          <a:effectLst/>
                        </a:rPr>
                      </a:br>
                      <a:r>
                        <a:rPr lang="en-US" sz="1400">
                          <a:effectLst/>
                        </a:rPr>
                        <a:t>✖ Slow boot times</a:t>
                      </a:r>
                      <a:br>
                        <a:rPr lang="en-US" sz="1400">
                          <a:effectLst/>
                        </a:rPr>
                      </a:br>
                      <a:r>
                        <a:rPr lang="en-US" sz="1400">
                          <a:effectLst/>
                        </a:rPr>
                        <a:t>✖ Resource-heavy</a:t>
                      </a:r>
                    </a:p>
                  </a:txBody>
                  <a:tcPr marL="37077" marR="37077" marT="37077" marB="37077" anchor="ctr"/>
                </a:tc>
                <a:extLst>
                  <a:ext uri="{0D108BD9-81ED-4DB2-BD59-A6C34878D82A}">
                    <a16:rowId xmlns:a16="http://schemas.microsoft.com/office/drawing/2014/main" val="994704357"/>
                  </a:ext>
                </a:extLst>
              </a:tr>
              <a:tr h="387680">
                <a:tc>
                  <a:txBody>
                    <a:bodyPr/>
                    <a:lstStyle/>
                    <a:p>
                      <a:r>
                        <a:rPr lang="en-US" sz="1400" b="1">
                          <a:effectLst/>
                        </a:rPr>
                        <a:t>Vs Containers</a:t>
                      </a:r>
                      <a:endParaRPr lang="en-US" sz="1400">
                        <a:effectLst/>
                      </a:endParaRPr>
                    </a:p>
                  </a:txBody>
                  <a:tcPr marL="53391" marR="37077" marT="37077" marB="37077" anchor="ctr"/>
                </a:tc>
                <a:tc>
                  <a:txBody>
                    <a:bodyPr/>
                    <a:lstStyle/>
                    <a:p>
                      <a:r>
                        <a:rPr lang="en-US" sz="1400" dirty="0">
                          <a:effectLst/>
                        </a:rPr>
                        <a:t>VMs virtualize hardware; containers virtualize OS (lightweight but less isolated).</a:t>
                      </a:r>
                    </a:p>
                  </a:txBody>
                  <a:tcPr marL="37077" marR="37077" marT="37077" marB="37077" anchor="ctr"/>
                </a:tc>
                <a:extLst>
                  <a:ext uri="{0D108BD9-81ED-4DB2-BD59-A6C34878D82A}">
                    <a16:rowId xmlns:a16="http://schemas.microsoft.com/office/drawing/2014/main" val="1150394309"/>
                  </a:ext>
                </a:extLst>
              </a:tr>
              <a:tr h="638383">
                <a:tc>
                  <a:txBody>
                    <a:bodyPr/>
                    <a:lstStyle/>
                    <a:p>
                      <a:r>
                        <a:rPr lang="en-US" sz="1400" b="1">
                          <a:effectLst/>
                        </a:rPr>
                        <a:t>Top Use Cases</a:t>
                      </a:r>
                      <a:endParaRPr lang="en-US" sz="1400">
                        <a:effectLst/>
                      </a:endParaRPr>
                    </a:p>
                  </a:txBody>
                  <a:tcPr marL="53391" marR="37077" marT="37077" marB="37077" anchor="ctr"/>
                </a:tc>
                <a:tc>
                  <a:txBody>
                    <a:bodyPr/>
                    <a:lstStyle/>
                    <a:p>
                      <a:r>
                        <a:rPr lang="en-US" sz="1400">
                          <a:effectLst/>
                        </a:rPr>
                        <a:t>• Malware analysis</a:t>
                      </a:r>
                      <a:br>
                        <a:rPr lang="en-US" sz="1400">
                          <a:effectLst/>
                        </a:rPr>
                      </a:br>
                      <a:r>
                        <a:rPr lang="en-US" sz="1400">
                          <a:effectLst/>
                        </a:rPr>
                        <a:t>• Cloud servers (AWS EC2)</a:t>
                      </a:r>
                      <a:br>
                        <a:rPr lang="en-US" sz="1400">
                          <a:effectLst/>
                        </a:rPr>
                      </a:br>
                      <a:r>
                        <a:rPr lang="en-US" sz="1400">
                          <a:effectLst/>
                        </a:rPr>
                        <a:t>• Legacy app support</a:t>
                      </a:r>
                    </a:p>
                  </a:txBody>
                  <a:tcPr marL="37077" marR="37077" marT="37077" marB="37077" anchor="ctr"/>
                </a:tc>
                <a:extLst>
                  <a:ext uri="{0D108BD9-81ED-4DB2-BD59-A6C34878D82A}">
                    <a16:rowId xmlns:a16="http://schemas.microsoft.com/office/drawing/2014/main" val="1564783554"/>
                  </a:ext>
                </a:extLst>
              </a:tr>
              <a:tr h="349009">
                <a:tc>
                  <a:txBody>
                    <a:bodyPr/>
                    <a:lstStyle/>
                    <a:p>
                      <a:r>
                        <a:rPr lang="en-US" sz="1400" b="1">
                          <a:effectLst/>
                        </a:rPr>
                        <a:t>Future</a:t>
                      </a:r>
                      <a:endParaRPr lang="en-US" sz="1400">
                        <a:effectLst/>
                      </a:endParaRPr>
                    </a:p>
                  </a:txBody>
                  <a:tcPr marL="53391" marR="37077" marT="37077" marB="37077" anchor="ctr"/>
                </a:tc>
                <a:tc>
                  <a:txBody>
                    <a:bodyPr/>
                    <a:lstStyle/>
                    <a:p>
                      <a:r>
                        <a:rPr lang="en-US" sz="1400" dirty="0">
                          <a:effectLst/>
                        </a:rPr>
                        <a:t>Hybrid models (VMs + containers) for security + agility (e.g., AWS Nitro).</a:t>
                      </a:r>
                    </a:p>
                  </a:txBody>
                  <a:tcPr marL="37077" marR="37077" marT="37077" marB="37077" anchor="ctr"/>
                </a:tc>
                <a:extLst>
                  <a:ext uri="{0D108BD9-81ED-4DB2-BD59-A6C34878D82A}">
                    <a16:rowId xmlns:a16="http://schemas.microsoft.com/office/drawing/2014/main" val="2528764824"/>
                  </a:ext>
                </a:extLst>
              </a:tr>
            </a:tbl>
          </a:graphicData>
        </a:graphic>
      </p:graphicFrame>
    </p:spTree>
    <p:extLst>
      <p:ext uri="{BB962C8B-B14F-4D97-AF65-F5344CB8AC3E}">
        <p14:creationId xmlns:p14="http://schemas.microsoft.com/office/powerpoint/2010/main" val="412769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F89E33-9EE3-85D9-65DB-49EA8DB4E3C6}"/>
              </a:ext>
            </a:extLst>
          </p:cNvPr>
          <p:cNvSpPr>
            <a:spLocks noGrp="1"/>
          </p:cNvSpPr>
          <p:nvPr>
            <p:ph type="title"/>
          </p:nvPr>
        </p:nvSpPr>
        <p:spPr/>
        <p:txBody>
          <a:bodyPr/>
          <a:lstStyle/>
          <a:p>
            <a:endParaRPr lang="en-US" dirty="0"/>
          </a:p>
        </p:txBody>
      </p:sp>
      <p:pic>
        <p:nvPicPr>
          <p:cNvPr id="2056" name="Picture 8">
            <a:extLst>
              <a:ext uri="{FF2B5EF4-FFF2-40B4-BE49-F238E27FC236}">
                <a16:creationId xmlns:a16="http://schemas.microsoft.com/office/drawing/2014/main" id="{67994A7B-93A2-765E-09B0-6B714B94CF66}"/>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2" r="1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76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EF909-56D6-436F-4203-ADD6244F5391}"/>
              </a:ext>
            </a:extLst>
          </p:cNvPr>
          <p:cNvSpPr>
            <a:spLocks noGrp="1"/>
          </p:cNvSpPr>
          <p:nvPr>
            <p:ph type="title"/>
          </p:nvPr>
        </p:nvSpPr>
        <p:spPr/>
        <p:txBody>
          <a:bodyPr/>
          <a:lstStyle/>
          <a:p>
            <a:r>
              <a:rPr lang="en-US" sz="3200" b="1" dirty="0">
                <a:solidFill>
                  <a:srgbClr val="000000"/>
                </a:solidFill>
                <a:effectLst/>
                <a:latin typeface="NimbusRomNo9L-Medi"/>
              </a:rPr>
              <a:t>LLM as OS, Agents as Apps: Envisioning AIOS, </a:t>
            </a:r>
            <a:br>
              <a:rPr lang="en-US" sz="6600" dirty="0"/>
            </a:br>
            <a:r>
              <a:rPr lang="en-US" sz="3200" b="1" dirty="0">
                <a:solidFill>
                  <a:srgbClr val="000000"/>
                </a:solidFill>
                <a:effectLst/>
                <a:latin typeface="NimbusRomNo9L-Medi"/>
              </a:rPr>
              <a:t>Agents and the AIOS-Agent Ecosystem</a:t>
            </a:r>
            <a:endParaRPr lang="en-US" sz="6600" dirty="0"/>
          </a:p>
        </p:txBody>
      </p:sp>
      <p:pic>
        <p:nvPicPr>
          <p:cNvPr id="8" name="Content Placeholder 7">
            <a:extLst>
              <a:ext uri="{FF2B5EF4-FFF2-40B4-BE49-F238E27FC236}">
                <a16:creationId xmlns:a16="http://schemas.microsoft.com/office/drawing/2014/main" id="{98770703-CE0A-9C29-0A17-74524C6FA87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1403" y="2284496"/>
            <a:ext cx="7039962" cy="4383932"/>
          </a:xfrm>
        </p:spPr>
      </p:pic>
    </p:spTree>
    <p:extLst>
      <p:ext uri="{BB962C8B-B14F-4D97-AF65-F5344CB8AC3E}">
        <p14:creationId xmlns:p14="http://schemas.microsoft.com/office/powerpoint/2010/main" val="103287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122B2-2759-E496-33CB-3B3F57BFF22C}"/>
              </a:ext>
            </a:extLst>
          </p:cNvPr>
          <p:cNvSpPr>
            <a:spLocks noGrp="1"/>
          </p:cNvSpPr>
          <p:nvPr>
            <p:ph type="title"/>
          </p:nvPr>
        </p:nvSpPr>
        <p:spPr/>
        <p:txBody>
          <a:bodyPr/>
          <a:lstStyle/>
          <a:p>
            <a:r>
              <a:rPr lang="en-US" sz="4800"/>
              <a:t>So, What is VM actually &amp; </a:t>
            </a:r>
            <a:br>
              <a:rPr lang="en-US" sz="4800"/>
            </a:br>
            <a:r>
              <a:rPr lang="en-US" sz="4800"/>
              <a:t>What have insides</a:t>
            </a:r>
            <a:endParaRPr lang="en-US" sz="4800" dirty="0"/>
          </a:p>
        </p:txBody>
      </p:sp>
      <p:sp>
        <p:nvSpPr>
          <p:cNvPr id="7" name="Title 3">
            <a:extLst>
              <a:ext uri="{FF2B5EF4-FFF2-40B4-BE49-F238E27FC236}">
                <a16:creationId xmlns:a16="http://schemas.microsoft.com/office/drawing/2014/main" id="{203A3C03-2C93-687D-ABE7-F5C464E15ADC}"/>
              </a:ext>
            </a:extLst>
          </p:cNvPr>
          <p:cNvSpPr txBox="1">
            <a:spLocks/>
          </p:cNvSpPr>
          <p:nvPr/>
        </p:nvSpPr>
        <p:spPr>
          <a:xfrm>
            <a:off x="594360" y="2283295"/>
            <a:ext cx="10972800" cy="419325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0" i="0" dirty="0">
                <a:solidFill>
                  <a:schemeClr val="bg2">
                    <a:lumMod val="25000"/>
                  </a:schemeClr>
                </a:solidFill>
                <a:effectLst/>
                <a:latin typeface="DeepSeek-CJK-patch"/>
              </a:rPr>
              <a:t>A </a:t>
            </a:r>
            <a:r>
              <a:rPr lang="en-US" sz="1800" b="1" i="0" dirty="0">
                <a:solidFill>
                  <a:schemeClr val="bg2">
                    <a:lumMod val="25000"/>
                  </a:schemeClr>
                </a:solidFill>
                <a:effectLst/>
                <a:latin typeface="DeepSeek-CJK-patch"/>
              </a:rPr>
              <a:t>Virtual Machine (VM)</a:t>
            </a:r>
            <a:r>
              <a:rPr lang="en-US" sz="1800" b="0" i="0" dirty="0">
                <a:solidFill>
                  <a:schemeClr val="bg2">
                    <a:lumMod val="25000"/>
                  </a:schemeClr>
                </a:solidFill>
                <a:effectLst/>
                <a:latin typeface="DeepSeek-CJK-patch"/>
              </a:rPr>
              <a:t> is an emulation of a computer system that operates in an isolated software environment, sharing physical hardware resources through </a:t>
            </a:r>
            <a:r>
              <a:rPr lang="en-US" sz="1800" b="1" i="0" dirty="0">
                <a:solidFill>
                  <a:schemeClr val="bg2">
                    <a:lumMod val="25000"/>
                  </a:schemeClr>
                </a:solidFill>
                <a:effectLst/>
                <a:latin typeface="DeepSeek-CJK-patch"/>
              </a:rPr>
              <a:t>virtualization</a:t>
            </a:r>
            <a:r>
              <a:rPr lang="en-US" sz="1800" b="0" i="0" dirty="0">
                <a:solidFill>
                  <a:schemeClr val="bg2">
                    <a:lumMod val="25000"/>
                  </a:schemeClr>
                </a:solidFill>
                <a:effectLst/>
                <a:latin typeface="DeepSeek-CJK-patch"/>
              </a:rPr>
              <a:t> (Smith &amp; Nair, 2005).</a:t>
            </a:r>
          </a:p>
          <a:p>
            <a:endParaRPr lang="en-US" sz="1800" b="0" dirty="0">
              <a:solidFill>
                <a:schemeClr val="bg2">
                  <a:lumMod val="25000"/>
                </a:schemeClr>
              </a:solidFill>
              <a:latin typeface="DeepSeek-CJK-patch"/>
            </a:endParaRPr>
          </a:p>
          <a:p>
            <a:r>
              <a:rPr lang="en-US" sz="1800" b="0" i="0" dirty="0">
                <a:solidFill>
                  <a:schemeClr val="bg2">
                    <a:lumMod val="25000"/>
                  </a:schemeClr>
                </a:solidFill>
                <a:effectLst/>
                <a:latin typeface="DeepSeek-CJK-patch"/>
              </a:rPr>
              <a:t>As simple I say </a:t>
            </a:r>
            <a:r>
              <a:rPr lang="it-IT" sz="1800" dirty="0"/>
              <a:t>a computer inside a computer</a:t>
            </a:r>
            <a:endParaRPr lang="en-US" b="0" i="0" dirty="0">
              <a:solidFill>
                <a:schemeClr val="bg2">
                  <a:lumMod val="25000"/>
                </a:schemeClr>
              </a:solidFill>
              <a:effectLst/>
              <a:latin typeface="DeepSeek-CJK-patch"/>
            </a:endParaRPr>
          </a:p>
          <a:p>
            <a:endParaRPr lang="en-US" sz="1800" b="0" dirty="0">
              <a:solidFill>
                <a:schemeClr val="bg2">
                  <a:lumMod val="25000"/>
                </a:schemeClr>
              </a:solidFill>
              <a:latin typeface="DeepSeek-CJK-patch"/>
            </a:endParaRPr>
          </a:p>
          <a:p>
            <a:r>
              <a:rPr lang="en-US" sz="1800" dirty="0">
                <a:solidFill>
                  <a:schemeClr val="bg2">
                    <a:lumMod val="25000"/>
                  </a:schemeClr>
                </a:solidFill>
              </a:rPr>
              <a:t>Core components of VM:</a:t>
            </a:r>
          </a:p>
          <a:p>
            <a:pPr marL="285750" indent="-285750">
              <a:buFont typeface="Wingdings" panose="05000000000000000000" pitchFamily="2" charset="2"/>
              <a:buChar char="Ø"/>
            </a:pPr>
            <a:r>
              <a:rPr lang="en-US" sz="1800" dirty="0">
                <a:solidFill>
                  <a:schemeClr val="bg2">
                    <a:lumMod val="25000"/>
                  </a:schemeClr>
                </a:solidFill>
              </a:rPr>
              <a:t>Abstraction</a:t>
            </a:r>
          </a:p>
          <a:p>
            <a:pPr marL="285750" indent="-285750">
              <a:buFont typeface="Wingdings" panose="05000000000000000000" pitchFamily="2" charset="2"/>
              <a:buChar char="Ø"/>
            </a:pPr>
            <a:r>
              <a:rPr lang="en-US" sz="1800" dirty="0">
                <a:solidFill>
                  <a:schemeClr val="bg2">
                    <a:lumMod val="25000"/>
                  </a:schemeClr>
                </a:solidFill>
              </a:rPr>
              <a:t>Hypervisor (VM monitor)</a:t>
            </a:r>
          </a:p>
          <a:p>
            <a:pPr marL="742950" lvl="1" indent="-285750">
              <a:buFont typeface="Wingdings" panose="05000000000000000000" pitchFamily="2" charset="2"/>
              <a:buChar char="Ø"/>
            </a:pPr>
            <a:r>
              <a:rPr lang="en-US" dirty="0">
                <a:solidFill>
                  <a:schemeClr val="bg2">
                    <a:lumMod val="25000"/>
                  </a:schemeClr>
                </a:solidFill>
              </a:rPr>
              <a:t>Type 1 (Bare-metal)</a:t>
            </a:r>
          </a:p>
          <a:p>
            <a:pPr marL="742950" lvl="1" indent="-285750">
              <a:buFont typeface="Wingdings" panose="05000000000000000000" pitchFamily="2" charset="2"/>
              <a:buChar char="Ø"/>
            </a:pPr>
            <a:r>
              <a:rPr lang="en-US" dirty="0">
                <a:solidFill>
                  <a:schemeClr val="bg2">
                    <a:lumMod val="25000"/>
                  </a:schemeClr>
                </a:solidFill>
              </a:rPr>
              <a:t>Type 2 (Hosted)</a:t>
            </a:r>
          </a:p>
          <a:p>
            <a:pPr marL="285750" indent="-285750">
              <a:buFont typeface="Wingdings" panose="05000000000000000000" pitchFamily="2" charset="2"/>
              <a:buChar char="Ø"/>
            </a:pPr>
            <a:r>
              <a:rPr lang="en-US" sz="1800" dirty="0">
                <a:solidFill>
                  <a:schemeClr val="bg2">
                    <a:lumMod val="25000"/>
                  </a:schemeClr>
                </a:solidFill>
              </a:rPr>
              <a:t>Guest OS vs Host OS</a:t>
            </a:r>
          </a:p>
          <a:p>
            <a:pPr marL="285750" indent="-285750">
              <a:buFont typeface="Wingdings" panose="05000000000000000000" pitchFamily="2" charset="2"/>
              <a:buChar char="Ø"/>
            </a:pPr>
            <a:endParaRPr lang="en-US" sz="1800" dirty="0">
              <a:solidFill>
                <a:schemeClr val="bg2">
                  <a:lumMod val="25000"/>
                </a:schemeClr>
              </a:solidFill>
            </a:endParaRPr>
          </a:p>
          <a:p>
            <a:pPr marL="285750" indent="-285750">
              <a:buFont typeface="Wingdings" panose="05000000000000000000" pitchFamily="2" charset="2"/>
              <a:buChar char="Ø"/>
            </a:pPr>
            <a:endParaRPr lang="en-US" sz="1800" dirty="0">
              <a:solidFill>
                <a:schemeClr val="bg2">
                  <a:lumMod val="25000"/>
                </a:schemeClr>
              </a:solidFill>
            </a:endParaRPr>
          </a:p>
          <a:p>
            <a:pPr algn="l">
              <a:lnSpc>
                <a:spcPts val="2143"/>
              </a:lnSpc>
              <a:spcBef>
                <a:spcPts val="1029"/>
              </a:spcBef>
              <a:spcAft>
                <a:spcPts val="300"/>
              </a:spcAft>
            </a:pPr>
            <a:endParaRPr lang="en-US" sz="1800" b="1" i="0" dirty="0">
              <a:solidFill>
                <a:schemeClr val="bg2">
                  <a:lumMod val="25000"/>
                </a:schemeClr>
              </a:solidFill>
              <a:effectLst/>
              <a:latin typeface="DeepSeek-CJK-patch"/>
            </a:endParaRPr>
          </a:p>
          <a:p>
            <a:pPr algn="l">
              <a:lnSpc>
                <a:spcPts val="2143"/>
              </a:lnSpc>
              <a:spcBef>
                <a:spcPts val="1029"/>
              </a:spcBef>
              <a:spcAft>
                <a:spcPts val="300"/>
              </a:spcAft>
            </a:pPr>
            <a:endParaRPr lang="en-US" sz="1800" b="1" i="0" dirty="0">
              <a:solidFill>
                <a:schemeClr val="bg2">
                  <a:lumMod val="25000"/>
                </a:schemeClr>
              </a:solidFill>
              <a:effectLst/>
              <a:latin typeface="DeepSeek-CJK-patch"/>
            </a:endParaRPr>
          </a:p>
          <a:p>
            <a:pPr algn="l">
              <a:lnSpc>
                <a:spcPts val="2143"/>
              </a:lnSpc>
              <a:spcBef>
                <a:spcPts val="1029"/>
              </a:spcBef>
              <a:spcAft>
                <a:spcPts val="300"/>
              </a:spcAft>
            </a:pPr>
            <a:r>
              <a:rPr lang="en-US" sz="1050" b="1" i="0" dirty="0">
                <a:solidFill>
                  <a:schemeClr val="bg2">
                    <a:lumMod val="25000"/>
                  </a:schemeClr>
                </a:solidFill>
                <a:effectLst/>
                <a:latin typeface="DeepSeek-CJK-patch"/>
              </a:rPr>
              <a:t>Goldberg, R. P. (1974).</a:t>
            </a:r>
            <a:r>
              <a:rPr lang="en-US" sz="1050" b="0" i="0" dirty="0">
                <a:solidFill>
                  <a:schemeClr val="bg2">
                    <a:lumMod val="25000"/>
                  </a:schemeClr>
                </a:solidFill>
                <a:effectLst/>
                <a:latin typeface="DeepSeek-CJK-patch"/>
              </a:rPr>
              <a:t> </a:t>
            </a:r>
            <a:r>
              <a:rPr lang="en-US" sz="1050" b="0" i="1" dirty="0">
                <a:solidFill>
                  <a:schemeClr val="bg2">
                    <a:lumMod val="25000"/>
                  </a:schemeClr>
                </a:solidFill>
                <a:effectLst/>
                <a:latin typeface="DeepSeek-CJK-patch"/>
              </a:rPr>
              <a:t>"Survey of Virtual Machine Research."</a:t>
            </a:r>
            <a:r>
              <a:rPr lang="en-US" sz="1050" b="0" i="0" dirty="0">
                <a:solidFill>
                  <a:schemeClr val="bg2">
                    <a:lumMod val="25000"/>
                  </a:schemeClr>
                </a:solidFill>
                <a:effectLst/>
                <a:latin typeface="DeepSeek-CJK-patch"/>
              </a:rPr>
              <a:t> IEEE Computer, 7(6), 34-45.</a:t>
            </a:r>
          </a:p>
          <a:p>
            <a:endParaRPr lang="en-US" sz="1050" dirty="0">
              <a:solidFill>
                <a:schemeClr val="bg2">
                  <a:lumMod val="25000"/>
                </a:schemeClr>
              </a:solidFill>
            </a:endParaRPr>
          </a:p>
          <a:p>
            <a:pPr lvl="1"/>
            <a:endParaRPr lang="en-US" dirty="0">
              <a:solidFill>
                <a:schemeClr val="bg2">
                  <a:lumMod val="25000"/>
                </a:schemeClr>
              </a:solidFill>
            </a:endParaRPr>
          </a:p>
        </p:txBody>
      </p:sp>
      <p:pic>
        <p:nvPicPr>
          <p:cNvPr id="3" name="Picture 2">
            <a:extLst>
              <a:ext uri="{FF2B5EF4-FFF2-40B4-BE49-F238E27FC236}">
                <a16:creationId xmlns:a16="http://schemas.microsoft.com/office/drawing/2014/main" id="{DBE1330B-40E2-3F16-234F-9FB62C44A3C2}"/>
              </a:ext>
            </a:extLst>
          </p:cNvPr>
          <p:cNvPicPr>
            <a:picLocks noChangeAspect="1"/>
          </p:cNvPicPr>
          <p:nvPr/>
        </p:nvPicPr>
        <p:blipFill>
          <a:blip r:embed="rId2"/>
          <a:stretch>
            <a:fillRect/>
          </a:stretch>
        </p:blipFill>
        <p:spPr>
          <a:xfrm>
            <a:off x="6200605" y="2955340"/>
            <a:ext cx="3974857" cy="3109114"/>
          </a:xfrm>
          <a:prstGeom prst="rect">
            <a:avLst/>
          </a:prstGeom>
        </p:spPr>
      </p:pic>
    </p:spTree>
    <p:extLst>
      <p:ext uri="{BB962C8B-B14F-4D97-AF65-F5344CB8AC3E}">
        <p14:creationId xmlns:p14="http://schemas.microsoft.com/office/powerpoint/2010/main" val="200090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594360" y="198408"/>
            <a:ext cx="10972800" cy="1574317"/>
          </a:xfrm>
        </p:spPr>
        <p:txBody>
          <a:bodyPr/>
          <a:lstStyle/>
          <a:p>
            <a:pPr rtl="0"/>
            <a:r>
              <a:rPr lang="en-US" b="1" dirty="0"/>
              <a:t>Introduction to AIOS</a:t>
            </a:r>
          </a:p>
        </p:txBody>
      </p:sp>
      <p:sp>
        <p:nvSpPr>
          <p:cNvPr id="3" name="Content Placeholder 2">
            <a:extLst>
              <a:ext uri="{FF2B5EF4-FFF2-40B4-BE49-F238E27FC236}">
                <a16:creationId xmlns:a16="http://schemas.microsoft.com/office/drawing/2014/main" id="{4096FB3A-B62C-3DAB-4FD1-B4EBDD650AEF}"/>
              </a:ext>
            </a:extLst>
          </p:cNvPr>
          <p:cNvSpPr>
            <a:spLocks noGrp="1"/>
          </p:cNvSpPr>
          <p:nvPr>
            <p:ph sz="quarter" idx="13"/>
          </p:nvPr>
        </p:nvSpPr>
        <p:spPr>
          <a:xfrm>
            <a:off x="595523" y="2676525"/>
            <a:ext cx="5746750" cy="3597470"/>
          </a:xfrm>
        </p:spPr>
        <p:txBody>
          <a:bodyPr>
            <a:normAutofit/>
          </a:bodyPr>
          <a:lstStyle/>
          <a:p>
            <a:pPr rtl="0"/>
            <a:r>
              <a:rPr lang="en-US" dirty="0"/>
              <a:t>AIOS (Artificial Intelligent Operating System) is an operating system that leverages Large Language Models (LLMs) to manage resources and provide intelligent services.</a:t>
            </a:r>
          </a:p>
          <a:p>
            <a:r>
              <a:rPr lang="en-US" dirty="0"/>
              <a:t>Visions: AIOS aims to create an ecosystem where LLMs serve as the core, enabling AI Agent Applications (AAPs).</a:t>
            </a:r>
          </a:p>
          <a:p>
            <a:r>
              <a:rPr lang="en-US" dirty="0"/>
              <a:t>Democratizes software development by allowing natural language programming, enhancing accessibility.</a:t>
            </a:r>
          </a:p>
        </p:txBody>
      </p:sp>
      <p:sp>
        <p:nvSpPr>
          <p:cNvPr id="7" name="TextBox 6">
            <a:extLst>
              <a:ext uri="{FF2B5EF4-FFF2-40B4-BE49-F238E27FC236}">
                <a16:creationId xmlns:a16="http://schemas.microsoft.com/office/drawing/2014/main" id="{24A7C945-5425-388C-EDF5-29D18528330A}"/>
              </a:ext>
            </a:extLst>
          </p:cNvPr>
          <p:cNvSpPr txBox="1"/>
          <p:nvPr/>
        </p:nvSpPr>
        <p:spPr>
          <a:xfrm>
            <a:off x="6080760" y="5410769"/>
            <a:ext cx="6033945" cy="923330"/>
          </a:xfrm>
          <a:prstGeom prst="rect">
            <a:avLst/>
          </a:prstGeom>
          <a:noFill/>
        </p:spPr>
        <p:txBody>
          <a:bodyPr wrap="square" rtlCol="0">
            <a:spAutoFit/>
          </a:bodyPr>
          <a:lstStyle/>
          <a:p>
            <a:pPr rtl="0"/>
            <a:r>
              <a:rPr lang="en-US" b="1" dirty="0">
                <a:solidFill>
                  <a:schemeClr val="bg1"/>
                </a:solidFill>
              </a:rPr>
              <a:t>Reference</a:t>
            </a:r>
            <a:r>
              <a:rPr lang="en-US" dirty="0">
                <a:solidFill>
                  <a:schemeClr val="bg1"/>
                </a:solidFill>
              </a:rPr>
              <a:t>: Ge et al., "LLM as OS, Agents as Apps: Envisioning AIOS, Agents and the AIOS-Agent Ecosystem" (Page 1-2).</a:t>
            </a:r>
          </a:p>
        </p:txBody>
      </p:sp>
      <p:pic>
        <p:nvPicPr>
          <p:cNvPr id="13" name="Graphic 12">
            <a:extLst>
              <a:ext uri="{FF2B5EF4-FFF2-40B4-BE49-F238E27FC236}">
                <a16:creationId xmlns:a16="http://schemas.microsoft.com/office/drawing/2014/main" id="{96158ECB-8688-F0C6-878A-11E1127BAD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5704" y="638464"/>
            <a:ext cx="4565352" cy="4320405"/>
          </a:xfrm>
          <a:prstGeom prst="rect">
            <a:avLst/>
          </a:prstGeom>
        </p:spPr>
      </p:pic>
    </p:spTree>
    <p:extLst>
      <p:ext uri="{BB962C8B-B14F-4D97-AF65-F5344CB8AC3E}">
        <p14:creationId xmlns:p14="http://schemas.microsoft.com/office/powerpoint/2010/main" val="1850768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E765-EBCA-D1EC-A4ED-4D1DD44B207F}"/>
              </a:ext>
            </a:extLst>
          </p:cNvPr>
          <p:cNvSpPr>
            <a:spLocks noGrp="1"/>
          </p:cNvSpPr>
          <p:nvPr>
            <p:ph type="title"/>
          </p:nvPr>
        </p:nvSpPr>
        <p:spPr/>
        <p:txBody>
          <a:bodyPr/>
          <a:lstStyle/>
          <a:p>
            <a:r>
              <a:rPr lang="en-US" b="1" dirty="0"/>
              <a:t>Traditional OS vs. AIOS</a:t>
            </a:r>
            <a:endParaRPr lang="en-US" dirty="0"/>
          </a:p>
        </p:txBody>
      </p:sp>
      <p:sp>
        <p:nvSpPr>
          <p:cNvPr id="3" name="Content Placeholder 2">
            <a:extLst>
              <a:ext uri="{FF2B5EF4-FFF2-40B4-BE49-F238E27FC236}">
                <a16:creationId xmlns:a16="http://schemas.microsoft.com/office/drawing/2014/main" id="{9563E64C-4E6E-3A6A-D68A-DE3DFB81F4D6}"/>
              </a:ext>
            </a:extLst>
          </p:cNvPr>
          <p:cNvSpPr>
            <a:spLocks noGrp="1"/>
          </p:cNvSpPr>
          <p:nvPr>
            <p:ph sz="quarter" idx="13"/>
          </p:nvPr>
        </p:nvSpPr>
        <p:spPr/>
        <p:txBody>
          <a:bodyPr>
            <a:normAutofit fontScale="70000" lnSpcReduction="20000"/>
          </a:bodyPr>
          <a:lstStyle/>
          <a:p>
            <a:pPr rtl="0">
              <a:buFont typeface="Arial" panose="020B0604020202020204" pitchFamily="34" charset="0"/>
              <a:buChar char="•"/>
            </a:pPr>
            <a:endParaRPr lang="en-US" dirty="0"/>
          </a:p>
          <a:p>
            <a:pPr marL="800100" lvl="1" indent="-342900" rtl="0">
              <a:buFont typeface="Wingdings" panose="05000000000000000000" pitchFamily="2" charset="2"/>
              <a:buChar char="v"/>
            </a:pPr>
            <a:r>
              <a:rPr lang="en-US" b="1" dirty="0"/>
              <a:t>Traditional OS</a:t>
            </a:r>
            <a:r>
              <a:rPr lang="en-US" dirty="0"/>
              <a:t>:</a:t>
            </a:r>
          </a:p>
          <a:p>
            <a:pPr marL="1371600" lvl="2" indent="-457200" rtl="0">
              <a:buFont typeface="+mj-lt"/>
              <a:buAutoNum type="arabicPeriod"/>
            </a:pPr>
            <a:r>
              <a:rPr lang="en-US" dirty="0"/>
              <a:t>Manages hardware (CPU, memory, storage).</a:t>
            </a:r>
          </a:p>
          <a:p>
            <a:pPr marL="1371600" lvl="2" indent="-457200" rtl="0">
              <a:buFont typeface="+mj-lt"/>
              <a:buAutoNum type="arabicPeriod"/>
            </a:pPr>
            <a:r>
              <a:rPr lang="en-US" dirty="0"/>
              <a:t>Apps developed using programming languages by skilled developers.</a:t>
            </a:r>
          </a:p>
          <a:p>
            <a:pPr marL="1371600" lvl="2" indent="-457200" rtl="0">
              <a:buFont typeface="+mj-lt"/>
              <a:buAutoNum type="arabicPeriod"/>
            </a:pPr>
            <a:r>
              <a:rPr lang="en-US" dirty="0"/>
              <a:t>Interaction via command-line/GUI.</a:t>
            </a:r>
          </a:p>
          <a:p>
            <a:pPr marL="800100" lvl="1" indent="-342900" rtl="0">
              <a:buFont typeface="Wingdings" panose="05000000000000000000" pitchFamily="2" charset="2"/>
              <a:buChar char="v"/>
            </a:pPr>
            <a:r>
              <a:rPr lang="en-US" b="1" dirty="0"/>
              <a:t>AIOS</a:t>
            </a:r>
            <a:r>
              <a:rPr lang="en-US" dirty="0"/>
              <a:t>:</a:t>
            </a:r>
          </a:p>
          <a:p>
            <a:pPr marL="1371600" lvl="2" indent="-457200" rtl="0">
              <a:buFont typeface="+mj-lt"/>
              <a:buAutoNum type="arabicPeriod"/>
            </a:pPr>
            <a:r>
              <a:rPr lang="en-US" dirty="0"/>
              <a:t>Manages intelligent resources (LLMs, tools) and hardware.</a:t>
            </a:r>
          </a:p>
          <a:p>
            <a:pPr marL="1371600" lvl="2" indent="-457200" rtl="0">
              <a:buFont typeface="+mj-lt"/>
              <a:buAutoNum type="arabicPeriod"/>
            </a:pPr>
            <a:r>
              <a:rPr lang="en-US" dirty="0"/>
              <a:t>Apps (AAPs) developed using natural language, accessible to non-experts.</a:t>
            </a:r>
          </a:p>
          <a:p>
            <a:pPr marL="1371600" lvl="2" indent="-457200" rtl="0">
              <a:buFont typeface="+mj-lt"/>
              <a:buAutoNum type="arabicPeriod"/>
            </a:pPr>
            <a:r>
              <a:rPr lang="en-US" dirty="0"/>
              <a:t>Interaction via natural language prompts.</a:t>
            </a:r>
          </a:p>
          <a:p>
            <a:endParaRPr lang="en-US" dirty="0"/>
          </a:p>
        </p:txBody>
      </p:sp>
      <p:pic>
        <p:nvPicPr>
          <p:cNvPr id="6" name="Picture 5">
            <a:extLst>
              <a:ext uri="{FF2B5EF4-FFF2-40B4-BE49-F238E27FC236}">
                <a16:creationId xmlns:a16="http://schemas.microsoft.com/office/drawing/2014/main" id="{EE3488FE-D7BD-1E1F-704B-11775F9FA707}"/>
              </a:ext>
            </a:extLst>
          </p:cNvPr>
          <p:cNvPicPr>
            <a:picLocks noChangeAspect="1"/>
          </p:cNvPicPr>
          <p:nvPr/>
        </p:nvPicPr>
        <p:blipFill>
          <a:blip r:embed="rId2"/>
          <a:stretch>
            <a:fillRect/>
          </a:stretch>
        </p:blipFill>
        <p:spPr>
          <a:xfrm>
            <a:off x="6900748" y="367621"/>
            <a:ext cx="3939244" cy="5551631"/>
          </a:xfrm>
          <a:prstGeom prst="rect">
            <a:avLst/>
          </a:prstGeom>
        </p:spPr>
      </p:pic>
      <p:sp>
        <p:nvSpPr>
          <p:cNvPr id="8" name="TextBox 7">
            <a:extLst>
              <a:ext uri="{FF2B5EF4-FFF2-40B4-BE49-F238E27FC236}">
                <a16:creationId xmlns:a16="http://schemas.microsoft.com/office/drawing/2014/main" id="{FAEA61C9-86D4-39CD-6D0A-CAC9F5E39869}"/>
              </a:ext>
            </a:extLst>
          </p:cNvPr>
          <p:cNvSpPr txBox="1"/>
          <p:nvPr/>
        </p:nvSpPr>
        <p:spPr>
          <a:xfrm>
            <a:off x="6696543" y="6127907"/>
            <a:ext cx="4643112" cy="461665"/>
          </a:xfrm>
          <a:prstGeom prst="rect">
            <a:avLst/>
          </a:prstGeom>
          <a:noFill/>
        </p:spPr>
        <p:txBody>
          <a:bodyPr wrap="square" rtlCol="0">
            <a:spAutoFit/>
          </a:bodyPr>
          <a:lstStyle/>
          <a:p>
            <a:pPr rtl="0"/>
            <a:r>
              <a:rPr lang="en-US" sz="1200" b="1" dirty="0">
                <a:solidFill>
                  <a:schemeClr val="bg1"/>
                </a:solidFill>
              </a:rPr>
              <a:t>Reference</a:t>
            </a:r>
            <a:r>
              <a:rPr lang="en-US" sz="1200" dirty="0">
                <a:solidFill>
                  <a:schemeClr val="bg1"/>
                </a:solidFill>
              </a:rPr>
              <a:t>: Ge et al., "LLM as OS, Agents as Apps: Envisioning AIOS, Agents and the AIOS-Agent Ecosystem" (Page 4-6).</a:t>
            </a:r>
          </a:p>
        </p:txBody>
      </p:sp>
    </p:spTree>
    <p:extLst>
      <p:ext uri="{BB962C8B-B14F-4D97-AF65-F5344CB8AC3E}">
        <p14:creationId xmlns:p14="http://schemas.microsoft.com/office/powerpoint/2010/main" val="242191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6496-FE4F-61C3-DFD7-7E89112AFBFE}"/>
              </a:ext>
            </a:extLst>
          </p:cNvPr>
          <p:cNvSpPr>
            <a:spLocks noGrp="1"/>
          </p:cNvSpPr>
          <p:nvPr>
            <p:ph type="title"/>
          </p:nvPr>
        </p:nvSpPr>
        <p:spPr/>
        <p:txBody>
          <a:bodyPr/>
          <a:lstStyle/>
          <a:p>
            <a:r>
              <a:rPr lang="en-US" b="1" dirty="0"/>
              <a:t>Key Components of AIOS</a:t>
            </a:r>
            <a:endParaRPr lang="en-US" dirty="0"/>
          </a:p>
        </p:txBody>
      </p:sp>
      <p:sp>
        <p:nvSpPr>
          <p:cNvPr id="3" name="Content Placeholder 2">
            <a:extLst>
              <a:ext uri="{FF2B5EF4-FFF2-40B4-BE49-F238E27FC236}">
                <a16:creationId xmlns:a16="http://schemas.microsoft.com/office/drawing/2014/main" id="{2C8290B1-97D8-D27F-11AD-36013847D8B7}"/>
              </a:ext>
            </a:extLst>
          </p:cNvPr>
          <p:cNvSpPr>
            <a:spLocks noGrp="1"/>
          </p:cNvSpPr>
          <p:nvPr>
            <p:ph sz="quarter" idx="13"/>
          </p:nvPr>
        </p:nvSpPr>
        <p:spPr>
          <a:xfrm>
            <a:off x="594360" y="2341063"/>
            <a:ext cx="11149406" cy="4466137"/>
          </a:xfrm>
        </p:spPr>
        <p:txBody>
          <a:bodyPr numCol="2">
            <a:noAutofit/>
          </a:bodyPr>
          <a:lstStyle/>
          <a:p>
            <a:pPr marL="402336" lvl="1" indent="0">
              <a:lnSpc>
                <a:spcPct val="100000"/>
              </a:lnSpc>
              <a:spcBef>
                <a:spcPts val="1029"/>
              </a:spcBef>
              <a:spcAft>
                <a:spcPts val="300"/>
              </a:spcAft>
              <a:buNone/>
            </a:pPr>
            <a:r>
              <a:rPr lang="en-US" sz="1200" b="1" i="0" dirty="0">
                <a:effectLst/>
                <a:latin typeface="DeepSeek-CJK-patch"/>
              </a:rPr>
              <a:t>1. LLM as Kernel</a:t>
            </a:r>
          </a:p>
          <a:p>
            <a:pPr marL="402336" lvl="1" indent="0">
              <a:lnSpc>
                <a:spcPct val="100000"/>
              </a:lnSpc>
              <a:spcBef>
                <a:spcPts val="1029"/>
              </a:spcBef>
              <a:spcAft>
                <a:spcPts val="300"/>
              </a:spcAft>
              <a:buNone/>
            </a:pPr>
            <a:r>
              <a:rPr lang="en-US" sz="1200" i="0" dirty="0">
                <a:effectLst/>
                <a:latin typeface="DeepSeek-CJK-patch"/>
              </a:rPr>
              <a:t>What? The LLM (ChatGPT) is the "brain" of the system, managing tasks like reasoning and planning.</a:t>
            </a:r>
          </a:p>
          <a:p>
            <a:pPr marL="402336" lvl="1" indent="0">
              <a:lnSpc>
                <a:spcPct val="100000"/>
              </a:lnSpc>
              <a:spcBef>
                <a:spcPts val="1029"/>
              </a:spcBef>
              <a:spcAft>
                <a:spcPts val="300"/>
              </a:spcAft>
              <a:buNone/>
            </a:pPr>
            <a:r>
              <a:rPr lang="en-US" sz="1200" i="0" dirty="0">
                <a:effectLst/>
                <a:latin typeface="DeepSeek-CJK-patch"/>
              </a:rPr>
              <a:t>Real-world analogy: Like your phone’s OS kernel (Android/iOS), but for AI tasks.</a:t>
            </a:r>
          </a:p>
          <a:p>
            <a:pPr marL="402336" lvl="1" indent="0">
              <a:lnSpc>
                <a:spcPct val="100000"/>
              </a:lnSpc>
              <a:spcBef>
                <a:spcPts val="1029"/>
              </a:spcBef>
              <a:spcAft>
                <a:spcPts val="300"/>
              </a:spcAft>
              <a:buNone/>
            </a:pPr>
            <a:r>
              <a:rPr lang="en-US" sz="1200" i="0" dirty="0">
                <a:effectLst/>
                <a:latin typeface="DeepSeek-CJK-patch"/>
              </a:rPr>
              <a:t>Example: When you ask "Plan a 3-day Tokyo trip", the LLM-kernel decomposes this into flights, hotels, and activities.</a:t>
            </a:r>
          </a:p>
          <a:p>
            <a:pPr marL="402336" lvl="1" indent="0">
              <a:lnSpc>
                <a:spcPct val="100000"/>
              </a:lnSpc>
              <a:spcBef>
                <a:spcPts val="1029"/>
              </a:spcBef>
              <a:spcAft>
                <a:spcPts val="300"/>
              </a:spcAft>
              <a:buNone/>
            </a:pPr>
            <a:r>
              <a:rPr lang="en-US" sz="1200" b="1" i="0" dirty="0">
                <a:effectLst/>
                <a:latin typeface="DeepSeek-CJK-patch"/>
              </a:rPr>
              <a:t>2. Context Window as Memory</a:t>
            </a:r>
          </a:p>
          <a:p>
            <a:pPr marL="402336" lvl="1" indent="0">
              <a:lnSpc>
                <a:spcPct val="100000"/>
              </a:lnSpc>
              <a:spcBef>
                <a:spcPts val="1029"/>
              </a:spcBef>
              <a:spcAft>
                <a:spcPts val="300"/>
              </a:spcAft>
              <a:buNone/>
            </a:pPr>
            <a:r>
              <a:rPr lang="en-US" sz="1200" i="0" dirty="0">
                <a:effectLst/>
                <a:latin typeface="DeepSeek-CJK-patch"/>
              </a:rPr>
              <a:t>What? The LLM’s "working memory" (like RAM) that holds recent conversations/data.</a:t>
            </a:r>
          </a:p>
          <a:p>
            <a:pPr marL="402336" lvl="1" indent="0">
              <a:lnSpc>
                <a:spcPct val="100000"/>
              </a:lnSpc>
              <a:spcBef>
                <a:spcPts val="1029"/>
              </a:spcBef>
              <a:spcAft>
                <a:spcPts val="300"/>
              </a:spcAft>
              <a:buNone/>
            </a:pPr>
            <a:r>
              <a:rPr lang="en-US" sz="1200" i="0" dirty="0">
                <a:effectLst/>
                <a:latin typeface="DeepSeek-CJK-patch"/>
              </a:rPr>
              <a:t>Limitation: Just as your phone slows down with too many apps open, LLMs forget earlier chats if the context window overflows.</a:t>
            </a:r>
          </a:p>
          <a:p>
            <a:pPr marL="402336" lvl="1" indent="0">
              <a:lnSpc>
                <a:spcPct val="100000"/>
              </a:lnSpc>
              <a:spcBef>
                <a:spcPts val="1029"/>
              </a:spcBef>
              <a:spcAft>
                <a:spcPts val="300"/>
              </a:spcAft>
              <a:buNone/>
            </a:pPr>
            <a:r>
              <a:rPr lang="en-US" sz="1200" i="0" dirty="0">
                <a:effectLst/>
                <a:latin typeface="DeepSeek-CJK-patch"/>
              </a:rPr>
              <a:t>Example: ChatGPT-4 Turbo’s ~128K token limit = ~300 pages of text.</a:t>
            </a:r>
          </a:p>
          <a:p>
            <a:pPr marL="402336" lvl="1" indent="0">
              <a:lnSpc>
                <a:spcPct val="100000"/>
              </a:lnSpc>
              <a:spcBef>
                <a:spcPts val="1029"/>
              </a:spcBef>
              <a:spcAft>
                <a:spcPts val="300"/>
              </a:spcAft>
              <a:buNone/>
            </a:pPr>
            <a:r>
              <a:rPr lang="en-US" sz="1200" b="1" i="0" dirty="0">
                <a:effectLst/>
                <a:latin typeface="DeepSeek-CJK-patch"/>
              </a:rPr>
              <a:t>3. External Storage as File System</a:t>
            </a:r>
          </a:p>
          <a:p>
            <a:pPr marL="402336" lvl="1" indent="0">
              <a:lnSpc>
                <a:spcPct val="100000"/>
              </a:lnSpc>
              <a:spcBef>
                <a:spcPts val="1029"/>
              </a:spcBef>
              <a:spcAft>
                <a:spcPts val="300"/>
              </a:spcAft>
              <a:buNone/>
            </a:pPr>
            <a:r>
              <a:rPr lang="en-US" sz="1200" i="0" dirty="0">
                <a:effectLst/>
                <a:latin typeface="DeepSeek-CJK-patch"/>
              </a:rPr>
              <a:t>What? Long-term memory for LLMs (databases, vector stores).</a:t>
            </a:r>
          </a:p>
          <a:p>
            <a:pPr marL="402336" lvl="1" indent="0">
              <a:lnSpc>
                <a:spcPct val="100000"/>
              </a:lnSpc>
              <a:spcBef>
                <a:spcPts val="1029"/>
              </a:spcBef>
              <a:spcAft>
                <a:spcPts val="300"/>
              </a:spcAft>
              <a:buNone/>
            </a:pPr>
            <a:endParaRPr lang="en-US" sz="1200" i="0" dirty="0">
              <a:effectLst/>
              <a:latin typeface="DeepSeek-CJK-patch"/>
            </a:endParaRPr>
          </a:p>
          <a:p>
            <a:pPr marL="402336" lvl="1" indent="0">
              <a:lnSpc>
                <a:spcPct val="100000"/>
              </a:lnSpc>
              <a:spcBef>
                <a:spcPts val="1029"/>
              </a:spcBef>
              <a:spcAft>
                <a:spcPts val="300"/>
              </a:spcAft>
              <a:buNone/>
            </a:pPr>
            <a:r>
              <a:rPr lang="en-US" sz="1200" i="0" dirty="0">
                <a:effectLst/>
                <a:latin typeface="DeepSeek-CJK-patch"/>
              </a:rPr>
              <a:t>Real-world analogy: Like cloud storage (Google Drive) for your AI.</a:t>
            </a:r>
          </a:p>
          <a:p>
            <a:pPr marL="402336" lvl="1" indent="0">
              <a:lnSpc>
                <a:spcPct val="100000"/>
              </a:lnSpc>
              <a:spcBef>
                <a:spcPts val="1029"/>
              </a:spcBef>
              <a:spcAft>
                <a:spcPts val="300"/>
              </a:spcAft>
              <a:buNone/>
            </a:pPr>
            <a:r>
              <a:rPr lang="en-US" sz="1200" i="0" dirty="0">
                <a:effectLst/>
                <a:latin typeface="DeepSeek-CJK-patch"/>
              </a:rPr>
              <a:t>Example: A customer support AI retrieves product manuals from its "file system" to answer questions.</a:t>
            </a:r>
          </a:p>
          <a:p>
            <a:pPr marL="402336" lvl="1" indent="0">
              <a:lnSpc>
                <a:spcPct val="100000"/>
              </a:lnSpc>
              <a:spcBef>
                <a:spcPts val="1029"/>
              </a:spcBef>
              <a:spcAft>
                <a:spcPts val="300"/>
              </a:spcAft>
              <a:buNone/>
            </a:pPr>
            <a:r>
              <a:rPr lang="en-US" sz="1200" b="1" i="0" dirty="0">
                <a:effectLst/>
                <a:latin typeface="DeepSeek-CJK-patch"/>
              </a:rPr>
              <a:t>4. Tools as Devices/Libraries</a:t>
            </a:r>
          </a:p>
          <a:p>
            <a:pPr marL="402336" lvl="1" indent="0">
              <a:lnSpc>
                <a:spcPct val="100000"/>
              </a:lnSpc>
              <a:spcBef>
                <a:spcPts val="1029"/>
              </a:spcBef>
              <a:spcAft>
                <a:spcPts val="300"/>
              </a:spcAft>
              <a:buNone/>
            </a:pPr>
            <a:r>
              <a:rPr lang="en-US" sz="1200" i="0" dirty="0">
                <a:effectLst/>
                <a:latin typeface="DeepSeek-CJK-patch"/>
              </a:rPr>
              <a:t>What? Plugins/extensions that give LLMs superpowers (APIs, robots, etc.).</a:t>
            </a:r>
          </a:p>
          <a:p>
            <a:pPr marL="402336" lvl="1" indent="0">
              <a:lnSpc>
                <a:spcPct val="100000"/>
              </a:lnSpc>
              <a:spcBef>
                <a:spcPts val="1029"/>
              </a:spcBef>
              <a:spcAft>
                <a:spcPts val="300"/>
              </a:spcAft>
              <a:buNone/>
            </a:pPr>
            <a:r>
              <a:rPr lang="en-US" sz="1200" i="0" dirty="0">
                <a:effectLst/>
                <a:latin typeface="DeepSeek-CJK-patch"/>
              </a:rPr>
              <a:t>Real-world analogy: Like plugging a printer or GPS into your computer.</a:t>
            </a:r>
          </a:p>
          <a:p>
            <a:pPr marL="402336" lvl="1" indent="0">
              <a:lnSpc>
                <a:spcPct val="100000"/>
              </a:lnSpc>
              <a:spcBef>
                <a:spcPts val="1029"/>
              </a:spcBef>
              <a:spcAft>
                <a:spcPts val="300"/>
              </a:spcAft>
              <a:buNone/>
            </a:pPr>
            <a:r>
              <a:rPr lang="en-US" sz="1200" i="0" dirty="0">
                <a:effectLst/>
                <a:latin typeface="DeepSeek-CJK-patch"/>
              </a:rPr>
              <a:t>Example: An AI uses Google Search API for real-time data or Robotic Arm API to sort packages.</a:t>
            </a:r>
          </a:p>
          <a:p>
            <a:pPr marL="402336" lvl="1" indent="0">
              <a:lnSpc>
                <a:spcPct val="100000"/>
              </a:lnSpc>
              <a:spcBef>
                <a:spcPts val="1029"/>
              </a:spcBef>
              <a:spcAft>
                <a:spcPts val="300"/>
              </a:spcAft>
              <a:buNone/>
            </a:pPr>
            <a:r>
              <a:rPr lang="en-US" sz="1200" b="1" i="0" dirty="0">
                <a:effectLst/>
                <a:latin typeface="DeepSeek-CJK-patch"/>
              </a:rPr>
              <a:t>5. User Prompts as UI</a:t>
            </a:r>
          </a:p>
          <a:p>
            <a:pPr marL="402336" lvl="1" indent="0">
              <a:lnSpc>
                <a:spcPct val="100000"/>
              </a:lnSpc>
              <a:spcBef>
                <a:spcPts val="1029"/>
              </a:spcBef>
              <a:spcAft>
                <a:spcPts val="300"/>
              </a:spcAft>
              <a:buNone/>
            </a:pPr>
            <a:r>
              <a:rPr lang="en-US" sz="1200" i="0" dirty="0">
                <a:effectLst/>
                <a:latin typeface="DeepSeek-CJK-patch"/>
              </a:rPr>
              <a:t>What? Natural language commands replace traditional coding.</a:t>
            </a:r>
          </a:p>
          <a:p>
            <a:pPr marL="402336" lvl="1" indent="0">
              <a:lnSpc>
                <a:spcPct val="100000"/>
              </a:lnSpc>
              <a:spcBef>
                <a:spcPts val="1029"/>
              </a:spcBef>
              <a:spcAft>
                <a:spcPts val="300"/>
              </a:spcAft>
              <a:buNone/>
            </a:pPr>
            <a:r>
              <a:rPr lang="en-US" sz="1200" i="0" dirty="0">
                <a:effectLst/>
                <a:latin typeface="DeepSeek-CJK-patch"/>
              </a:rPr>
              <a:t>Real-world analogy: Talking to Siri, but for complex tasks like building apps.</a:t>
            </a:r>
          </a:p>
          <a:p>
            <a:pPr marL="402336" lvl="1" indent="0">
              <a:lnSpc>
                <a:spcPct val="100000"/>
              </a:lnSpc>
              <a:spcBef>
                <a:spcPts val="1029"/>
              </a:spcBef>
              <a:spcAft>
                <a:spcPts val="300"/>
              </a:spcAft>
              <a:buNone/>
            </a:pPr>
            <a:r>
              <a:rPr lang="en-US" sz="1200" i="0" dirty="0">
                <a:effectLst/>
                <a:latin typeface="DeepSeek-CJK-patch"/>
              </a:rPr>
              <a:t>Example: "Create a website that sells sneakers" → AIOS generates the code and design.</a:t>
            </a:r>
            <a:endParaRPr lang="en-US" sz="1200" dirty="0"/>
          </a:p>
        </p:txBody>
      </p:sp>
    </p:spTree>
    <p:extLst>
      <p:ext uri="{BB962C8B-B14F-4D97-AF65-F5344CB8AC3E}">
        <p14:creationId xmlns:p14="http://schemas.microsoft.com/office/powerpoint/2010/main" val="3190491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E7D7-220A-01F7-E481-6C0A1A776EFD}"/>
              </a:ext>
            </a:extLst>
          </p:cNvPr>
          <p:cNvSpPr>
            <a:spLocks noGrp="1"/>
          </p:cNvSpPr>
          <p:nvPr>
            <p:ph type="title"/>
          </p:nvPr>
        </p:nvSpPr>
        <p:spPr/>
        <p:txBody>
          <a:bodyPr/>
          <a:lstStyle/>
          <a:p>
            <a:r>
              <a:rPr lang="en-US" sz="4800" b="1" dirty="0">
                <a:solidFill>
                  <a:srgbClr val="000000"/>
                </a:solidFill>
                <a:effectLst/>
                <a:latin typeface="NimbusRomNo9L-Medi"/>
              </a:rPr>
              <a:t>Architecture of AIOS</a:t>
            </a:r>
            <a:endParaRPr lang="en-US" sz="9600" dirty="0"/>
          </a:p>
        </p:txBody>
      </p:sp>
      <p:pic>
        <p:nvPicPr>
          <p:cNvPr id="6" name="Content Placeholder 5">
            <a:extLst>
              <a:ext uri="{FF2B5EF4-FFF2-40B4-BE49-F238E27FC236}">
                <a16:creationId xmlns:a16="http://schemas.microsoft.com/office/drawing/2014/main" id="{E69E16EC-2795-040E-430F-D61F10164AA2}"/>
              </a:ext>
            </a:extLst>
          </p:cNvPr>
          <p:cNvPicPr>
            <a:picLocks noGrp="1" noChangeAspect="1"/>
          </p:cNvPicPr>
          <p:nvPr>
            <p:ph sz="quarter" idx="13"/>
          </p:nvPr>
        </p:nvPicPr>
        <p:blipFill>
          <a:blip r:embed="rId2"/>
          <a:stretch>
            <a:fillRect/>
          </a:stretch>
        </p:blipFill>
        <p:spPr>
          <a:xfrm>
            <a:off x="727823" y="2326786"/>
            <a:ext cx="5368177" cy="4332806"/>
          </a:xfrm>
        </p:spPr>
      </p:pic>
      <p:sp>
        <p:nvSpPr>
          <p:cNvPr id="4" name="Content Placeholder 3">
            <a:extLst>
              <a:ext uri="{FF2B5EF4-FFF2-40B4-BE49-F238E27FC236}">
                <a16:creationId xmlns:a16="http://schemas.microsoft.com/office/drawing/2014/main" id="{A8C1EDBC-642F-F406-C96D-9782BAA908F1}"/>
              </a:ext>
            </a:extLst>
          </p:cNvPr>
          <p:cNvSpPr>
            <a:spLocks noGrp="1"/>
          </p:cNvSpPr>
          <p:nvPr>
            <p:ph sz="quarter" idx="14"/>
          </p:nvPr>
        </p:nvSpPr>
        <p:spPr>
          <a:xfrm>
            <a:off x="7176327" y="2487153"/>
            <a:ext cx="3947160" cy="3597470"/>
          </a:xfrm>
        </p:spPr>
        <p:txBody>
          <a:bodyPr>
            <a:normAutofit fontScale="92500" lnSpcReduction="20000"/>
          </a:bodyPr>
          <a:lstStyle/>
          <a:p>
            <a:pPr>
              <a:buNone/>
            </a:pPr>
            <a:r>
              <a:rPr lang="en-US" sz="1800" dirty="0">
                <a:solidFill>
                  <a:srgbClr val="000000"/>
                </a:solidFill>
                <a:effectLst/>
                <a:latin typeface="NimbusRomNo9L"/>
              </a:rPr>
              <a:t>In this section, we establish the conceptual framework of “LLM as OS (LLMOS),” creating parallels </a:t>
            </a:r>
            <a:endParaRPr lang="en-US" dirty="0"/>
          </a:p>
          <a:p>
            <a:pPr>
              <a:buNone/>
            </a:pPr>
            <a:r>
              <a:rPr lang="en-US" sz="1800" dirty="0">
                <a:solidFill>
                  <a:srgbClr val="000000"/>
                </a:solidFill>
                <a:effectLst/>
                <a:latin typeface="NimbusRomNo9L"/>
              </a:rPr>
              <a:t>between LLMOS components and traditional OS elements, as is shown in Table 1. In this analogy, </a:t>
            </a:r>
            <a:endParaRPr lang="en-US" dirty="0"/>
          </a:p>
          <a:p>
            <a:pPr>
              <a:buNone/>
            </a:pPr>
            <a:r>
              <a:rPr lang="en-US" sz="1800" dirty="0">
                <a:solidFill>
                  <a:srgbClr val="000000"/>
                </a:solidFill>
                <a:effectLst/>
                <a:latin typeface="NimbusRomNo9L"/>
              </a:rPr>
              <a:t>the LLM is compared to the OS kernel, the context window to memory, and external storage to the file </a:t>
            </a:r>
            <a:endParaRPr lang="en-US" dirty="0"/>
          </a:p>
          <a:p>
            <a:pPr>
              <a:buNone/>
            </a:pPr>
            <a:r>
              <a:rPr lang="en-US" sz="1800" dirty="0">
                <a:solidFill>
                  <a:srgbClr val="000000"/>
                </a:solidFill>
                <a:effectLst/>
                <a:latin typeface="NimbusRomNo9L"/>
              </a:rPr>
              <a:t>system. Tools and user prompts are equated with devices/libraries and the user interface, respectively. </a:t>
            </a:r>
            <a:endParaRPr lang="en-US" dirty="0"/>
          </a:p>
          <a:p>
            <a:pPr>
              <a:buNone/>
            </a:pPr>
            <a:r>
              <a:rPr lang="en-US" sz="1800" dirty="0">
                <a:solidFill>
                  <a:srgbClr val="000000"/>
                </a:solidFill>
                <a:effectLst/>
                <a:latin typeface="NimbusRomNo9L"/>
              </a:rPr>
              <a:t>We will delve into the specifics of this correlation in the following discussion.</a:t>
            </a:r>
            <a:endParaRPr lang="en-US" dirty="0"/>
          </a:p>
        </p:txBody>
      </p:sp>
    </p:spTree>
    <p:extLst>
      <p:ext uri="{BB962C8B-B14F-4D97-AF65-F5344CB8AC3E}">
        <p14:creationId xmlns:p14="http://schemas.microsoft.com/office/powerpoint/2010/main" val="276079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62F7B-13A0-6C69-7227-C6CFD1B76144}"/>
              </a:ext>
            </a:extLst>
          </p:cNvPr>
          <p:cNvSpPr>
            <a:spLocks noGrp="1"/>
          </p:cNvSpPr>
          <p:nvPr>
            <p:ph type="title"/>
          </p:nvPr>
        </p:nvSpPr>
        <p:spPr/>
        <p:txBody>
          <a:bodyPr/>
          <a:lstStyle/>
          <a:p>
            <a:r>
              <a:rPr lang="en-US" b="1" dirty="0">
                <a:solidFill>
                  <a:srgbClr val="000000"/>
                </a:solidFill>
                <a:effectLst/>
                <a:latin typeface="NimbusRomNo9L-Medi"/>
              </a:rPr>
              <a:t>Development of OS </a:t>
            </a:r>
            <a:br>
              <a:rPr lang="en-US" b="1" dirty="0">
                <a:solidFill>
                  <a:srgbClr val="000000"/>
                </a:solidFill>
                <a:effectLst/>
                <a:latin typeface="NimbusRomNo9L-Medi"/>
              </a:rPr>
            </a:br>
            <a:r>
              <a:rPr lang="en-US" b="1" dirty="0">
                <a:solidFill>
                  <a:srgbClr val="000000"/>
                </a:solidFill>
                <a:effectLst/>
                <a:latin typeface="NimbusRomNo9L-Medi"/>
              </a:rPr>
              <a:t>and AIOS Aligned</a:t>
            </a:r>
            <a:endParaRPr lang="en-US" sz="8800" dirty="0"/>
          </a:p>
        </p:txBody>
      </p:sp>
      <p:pic>
        <p:nvPicPr>
          <p:cNvPr id="6" name="Content Placeholder 5">
            <a:extLst>
              <a:ext uri="{FF2B5EF4-FFF2-40B4-BE49-F238E27FC236}">
                <a16:creationId xmlns:a16="http://schemas.microsoft.com/office/drawing/2014/main" id="{BF390FE1-F2C2-B9A4-EF06-681EAB2D3ABE}"/>
              </a:ext>
            </a:extLst>
          </p:cNvPr>
          <p:cNvPicPr>
            <a:picLocks noGrp="1" noChangeAspect="1"/>
          </p:cNvPicPr>
          <p:nvPr>
            <p:ph sz="quarter" idx="13"/>
          </p:nvPr>
        </p:nvPicPr>
        <p:blipFill>
          <a:blip r:embed="rId2"/>
          <a:stretch>
            <a:fillRect/>
          </a:stretch>
        </p:blipFill>
        <p:spPr>
          <a:xfrm>
            <a:off x="349250" y="3078329"/>
            <a:ext cx="5746750" cy="2782844"/>
          </a:xfrm>
        </p:spPr>
      </p:pic>
      <p:sp>
        <p:nvSpPr>
          <p:cNvPr id="8" name="Content Placeholder 7">
            <a:extLst>
              <a:ext uri="{FF2B5EF4-FFF2-40B4-BE49-F238E27FC236}">
                <a16:creationId xmlns:a16="http://schemas.microsoft.com/office/drawing/2014/main" id="{262A5D10-37E6-7BA5-5564-A564C765B439}"/>
              </a:ext>
            </a:extLst>
          </p:cNvPr>
          <p:cNvSpPr>
            <a:spLocks noGrp="1"/>
          </p:cNvSpPr>
          <p:nvPr>
            <p:ph sz="quarter" idx="14"/>
          </p:nvPr>
        </p:nvSpPr>
        <p:spPr>
          <a:xfrm>
            <a:off x="6229462" y="1183185"/>
            <a:ext cx="5473775" cy="5190561"/>
          </a:xfrm>
        </p:spPr>
        <p:txBody>
          <a:bodyPr>
            <a:normAutofit fontScale="62500" lnSpcReduction="20000"/>
          </a:bodyPr>
          <a:lstStyle/>
          <a:p>
            <a:pPr algn="l">
              <a:buNone/>
            </a:pPr>
            <a:r>
              <a:rPr lang="en-US" b="0" i="0" dirty="0">
                <a:effectLst/>
                <a:latin typeface="Be Vietnam"/>
              </a:rPr>
              <a:t>The comparison in </a:t>
            </a:r>
            <a:r>
              <a:rPr lang="en-US" b="1" i="0" dirty="0">
                <a:effectLst/>
                <a:latin typeface="Be Vietnam"/>
              </a:rPr>
              <a:t>Figure 3</a:t>
            </a:r>
            <a:r>
              <a:rPr lang="en-US" b="0" i="0" dirty="0">
                <a:effectLst/>
                <a:latin typeface="Be Vietnam"/>
              </a:rPr>
              <a:t> illustrates the parallel evolution of </a:t>
            </a:r>
            <a:r>
              <a:rPr lang="en-US" b="1" i="0" dirty="0">
                <a:effectLst/>
                <a:latin typeface="Be Vietnam"/>
              </a:rPr>
              <a:t>Operating Systems (OS)</a:t>
            </a:r>
            <a:r>
              <a:rPr lang="en-US" b="0" i="0" dirty="0">
                <a:effectLst/>
                <a:latin typeface="Be Vietnam"/>
              </a:rPr>
              <a:t> and </a:t>
            </a:r>
            <a:r>
              <a:rPr lang="en-US" b="1" i="0" dirty="0">
                <a:effectLst/>
                <a:latin typeface="Be Vietnam"/>
              </a:rPr>
              <a:t>LLM as OS (LLMOS)</a:t>
            </a:r>
            <a:r>
              <a:rPr lang="en-US" b="0" i="0" dirty="0">
                <a:effectLst/>
                <a:latin typeface="Be Vietnam"/>
              </a:rPr>
              <a:t>, emphasizing their advancements in functionality and user interaction. Here’s a concise summary:</a:t>
            </a:r>
          </a:p>
          <a:p>
            <a:pPr algn="l">
              <a:buFont typeface="+mj-lt"/>
              <a:buAutoNum type="arabicPeriod"/>
            </a:pPr>
            <a:r>
              <a:rPr lang="en-US" b="1" i="0" dirty="0">
                <a:effectLst/>
                <a:latin typeface="Be Vietnam"/>
              </a:rPr>
              <a:t>Early Operating Systems</a:t>
            </a:r>
            <a:r>
              <a:rPr lang="en-US" b="0" i="0" dirty="0">
                <a:effectLst/>
                <a:latin typeface="Be Vietnam"/>
              </a:rPr>
              <a:t>:</a:t>
            </a:r>
          </a:p>
          <a:p>
            <a:pPr marL="742950" lvl="1" indent="-285750" algn="l">
              <a:buFont typeface="+mj-lt"/>
              <a:buAutoNum type="arabicPeriod"/>
            </a:pPr>
            <a:r>
              <a:rPr lang="en-US" b="1" i="0" dirty="0">
                <a:effectLst/>
                <a:latin typeface="Be Vietnam"/>
              </a:rPr>
              <a:t>Atlas Supervisor</a:t>
            </a:r>
            <a:r>
              <a:rPr lang="en-US" b="0" i="0" dirty="0">
                <a:effectLst/>
                <a:latin typeface="Be Vietnam"/>
              </a:rPr>
              <a:t>: Managed basic computer resources like </a:t>
            </a:r>
            <a:r>
              <a:rPr lang="en-US" b="1" i="0" dirty="0">
                <a:effectLst/>
                <a:latin typeface="Be Vietnam"/>
              </a:rPr>
              <a:t>CPU</a:t>
            </a:r>
            <a:r>
              <a:rPr lang="en-US" b="0" i="0" dirty="0">
                <a:effectLst/>
                <a:latin typeface="Be Vietnam"/>
              </a:rPr>
              <a:t> and </a:t>
            </a:r>
            <a:r>
              <a:rPr lang="en-US" b="1" i="0" dirty="0">
                <a:effectLst/>
                <a:latin typeface="Be Vietnam"/>
              </a:rPr>
              <a:t>DRAM</a:t>
            </a:r>
            <a:r>
              <a:rPr lang="en-US" b="0" i="0" dirty="0">
                <a:effectLst/>
                <a:latin typeface="Be Vietnam"/>
              </a:rPr>
              <a:t>.</a:t>
            </a:r>
          </a:p>
          <a:p>
            <a:pPr marL="742950" lvl="1" indent="-285750" algn="l">
              <a:buFont typeface="+mj-lt"/>
              <a:buAutoNum type="arabicPeriod"/>
            </a:pPr>
            <a:r>
              <a:rPr lang="en-US" b="1" i="0" dirty="0">
                <a:effectLst/>
                <a:latin typeface="Be Vietnam"/>
              </a:rPr>
              <a:t>UNIX</a:t>
            </a:r>
            <a:r>
              <a:rPr lang="en-US" b="0" i="0" dirty="0">
                <a:effectLst/>
                <a:latin typeface="Be Vietnam"/>
              </a:rPr>
              <a:t>: Evolved to handle various peripheral devices, showcasing increased sophistication.</a:t>
            </a:r>
          </a:p>
          <a:p>
            <a:pPr algn="l">
              <a:buFont typeface="+mj-lt"/>
              <a:buAutoNum type="arabicPeriod"/>
            </a:pPr>
            <a:r>
              <a:rPr lang="en-US" b="1" i="0" dirty="0">
                <a:effectLst/>
                <a:latin typeface="Be Vietnam"/>
              </a:rPr>
              <a:t>Progression of LLMs</a:t>
            </a:r>
            <a:r>
              <a:rPr lang="en-US" b="0" i="0" dirty="0">
                <a:effectLst/>
                <a:latin typeface="Be Vietnam"/>
              </a:rPr>
              <a:t>:</a:t>
            </a:r>
          </a:p>
          <a:p>
            <a:pPr marL="742950" lvl="1" indent="-285750" algn="l">
              <a:buFont typeface="+mj-lt"/>
              <a:buAutoNum type="arabicPeriod"/>
            </a:pPr>
            <a:r>
              <a:rPr lang="en-US" b="0" i="0" dirty="0">
                <a:effectLst/>
                <a:latin typeface="Be Vietnam"/>
              </a:rPr>
              <a:t>Transitioned from simple text-in-text-out chatbots to complex </a:t>
            </a:r>
            <a:r>
              <a:rPr lang="en-US" b="1" i="0" dirty="0">
                <a:effectLst/>
                <a:latin typeface="Be Vietnam"/>
              </a:rPr>
              <a:t>LLM-based agents</a:t>
            </a:r>
            <a:r>
              <a:rPr lang="en-US" b="0" i="0" dirty="0">
                <a:effectLst/>
                <a:latin typeface="Be Vietnam"/>
              </a:rPr>
              <a:t> capable of managing diverse tools for intricate task solving, exemplified by </a:t>
            </a:r>
            <a:r>
              <a:rPr lang="en-US" b="1" i="0" dirty="0" err="1">
                <a:effectLst/>
                <a:latin typeface="Be Vietnam"/>
              </a:rPr>
              <a:t>OpenAGI</a:t>
            </a:r>
            <a:r>
              <a:rPr lang="en-US" b="0" i="0" dirty="0">
                <a:effectLst/>
                <a:latin typeface="Be Vietnam"/>
              </a:rPr>
              <a:t>.</a:t>
            </a:r>
          </a:p>
          <a:p>
            <a:pPr algn="l">
              <a:buFont typeface="+mj-lt"/>
              <a:buAutoNum type="arabicPeriod"/>
            </a:pPr>
            <a:r>
              <a:rPr lang="en-US" b="1" i="0" dirty="0">
                <a:effectLst/>
                <a:latin typeface="Be Vietnam"/>
              </a:rPr>
              <a:t>Role of ARPANET</a:t>
            </a:r>
            <a:r>
              <a:rPr lang="en-US" b="0" i="0" dirty="0">
                <a:effectLst/>
                <a:latin typeface="Be Vietnam"/>
              </a:rPr>
              <a:t>:</a:t>
            </a:r>
          </a:p>
          <a:p>
            <a:pPr marL="742950" lvl="1" indent="-285750" algn="l">
              <a:buFont typeface="+mj-lt"/>
              <a:buAutoNum type="arabicPeriod"/>
            </a:pPr>
            <a:r>
              <a:rPr lang="en-US" b="0" i="0" dirty="0">
                <a:effectLst/>
                <a:latin typeface="Be Vietnam"/>
              </a:rPr>
              <a:t>Highlighted as crucial in developing </a:t>
            </a:r>
            <a:r>
              <a:rPr lang="en-US" b="1" i="0" dirty="0">
                <a:effectLst/>
                <a:latin typeface="Be Vietnam"/>
              </a:rPr>
              <a:t>TCP/IP protocols</a:t>
            </a:r>
            <a:r>
              <a:rPr lang="en-US" b="0" i="0" dirty="0">
                <a:effectLst/>
                <a:latin typeface="Be Vietnam"/>
              </a:rPr>
              <a:t>, which established the foundation for the modern Internet, enabling communication between multiple computers.</a:t>
            </a:r>
          </a:p>
          <a:p>
            <a:pPr algn="l">
              <a:buFont typeface="+mj-lt"/>
              <a:buAutoNum type="arabicPeriod"/>
            </a:pPr>
            <a:r>
              <a:rPr lang="en-US" b="1" i="0" dirty="0">
                <a:effectLst/>
                <a:latin typeface="Be Vietnam"/>
              </a:rPr>
              <a:t>Interconnected Systems</a:t>
            </a:r>
            <a:r>
              <a:rPr lang="en-US" b="0" i="0" dirty="0">
                <a:effectLst/>
                <a:latin typeface="Be Vietnam"/>
              </a:rPr>
              <a:t>:</a:t>
            </a:r>
          </a:p>
          <a:p>
            <a:pPr marL="742950" lvl="1" indent="-285750" algn="l">
              <a:buFont typeface="+mj-lt"/>
              <a:buAutoNum type="arabicPeriod"/>
            </a:pPr>
            <a:r>
              <a:rPr lang="en-US" b="0" i="0" dirty="0">
                <a:effectLst/>
                <a:latin typeface="Be Vietnam"/>
              </a:rPr>
              <a:t>The advancement of </a:t>
            </a:r>
            <a:r>
              <a:rPr lang="en-US" b="1" i="0" dirty="0">
                <a:effectLst/>
                <a:latin typeface="Be Vietnam"/>
              </a:rPr>
              <a:t>LLM-based multi-agent systems</a:t>
            </a:r>
            <a:r>
              <a:rPr lang="en-US" b="0" i="0" dirty="0">
                <a:effectLst/>
                <a:latin typeface="Be Vietnam"/>
              </a:rPr>
              <a:t> reflects a trend towards more interconnected and collaborative computing environments, similar to the evolution seen in traditional operating systems.</a:t>
            </a:r>
          </a:p>
          <a:p>
            <a:endParaRPr lang="en-US" dirty="0"/>
          </a:p>
        </p:txBody>
      </p:sp>
    </p:spTree>
    <p:extLst>
      <p:ext uri="{BB962C8B-B14F-4D97-AF65-F5344CB8AC3E}">
        <p14:creationId xmlns:p14="http://schemas.microsoft.com/office/powerpoint/2010/main" val="1475186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C12B-1457-6A65-5996-59A8343E82CB}"/>
              </a:ext>
            </a:extLst>
          </p:cNvPr>
          <p:cNvSpPr>
            <a:spLocks noGrp="1"/>
          </p:cNvSpPr>
          <p:nvPr>
            <p:ph type="title"/>
          </p:nvPr>
        </p:nvSpPr>
        <p:spPr/>
        <p:txBody>
          <a:bodyPr/>
          <a:lstStyle/>
          <a:p>
            <a:r>
              <a:rPr lang="en-US" b="1" dirty="0"/>
              <a:t>AIOS-Agent Ecosystem</a:t>
            </a:r>
            <a:endParaRPr lang="en-US" dirty="0"/>
          </a:p>
        </p:txBody>
      </p:sp>
      <p:sp>
        <p:nvSpPr>
          <p:cNvPr id="3" name="Content Placeholder 2">
            <a:extLst>
              <a:ext uri="{FF2B5EF4-FFF2-40B4-BE49-F238E27FC236}">
                <a16:creationId xmlns:a16="http://schemas.microsoft.com/office/drawing/2014/main" id="{EBFA9297-D1A5-614C-A582-A2C3317C86FA}"/>
              </a:ext>
            </a:extLst>
          </p:cNvPr>
          <p:cNvSpPr>
            <a:spLocks noGrp="1"/>
          </p:cNvSpPr>
          <p:nvPr>
            <p:ph sz="quarter" idx="13"/>
          </p:nvPr>
        </p:nvSpPr>
        <p:spPr>
          <a:xfrm>
            <a:off x="330050" y="2264359"/>
            <a:ext cx="11405652" cy="4661274"/>
          </a:xfrm>
        </p:spPr>
        <p:txBody>
          <a:bodyPr numCol="2">
            <a:noAutofit/>
          </a:bodyPr>
          <a:lstStyle/>
          <a:p>
            <a:r>
              <a:rPr lang="en-US" sz="1400" b="0" i="0" dirty="0">
                <a:effectLst/>
                <a:latin typeface="DeepSeek-CJK-patch"/>
              </a:rPr>
              <a:t>The AIOS-Agent Ecosystem is a new paradigm where </a:t>
            </a:r>
            <a:r>
              <a:rPr lang="en-US" sz="1400" b="1" i="0" dirty="0">
                <a:effectLst/>
                <a:latin typeface="DeepSeek-CJK-patch"/>
              </a:rPr>
              <a:t>Large Language Models (LLMs) serve as the operating system (AIOS)</a:t>
            </a:r>
            <a:r>
              <a:rPr lang="en-US" sz="1400" b="0" i="0" dirty="0">
                <a:effectLst/>
                <a:latin typeface="DeepSeek-CJK-patch"/>
              </a:rPr>
              <a:t>, and </a:t>
            </a:r>
            <a:r>
              <a:rPr lang="en-US" sz="1400" b="1" i="0" dirty="0">
                <a:effectLst/>
                <a:latin typeface="DeepSeek-CJK-patch"/>
              </a:rPr>
              <a:t>AI Agents act as applications (AAPs)</a:t>
            </a:r>
            <a:r>
              <a:rPr lang="en-US" sz="1400" b="0" i="0" dirty="0">
                <a:effectLst/>
                <a:latin typeface="DeepSeek-CJK-patch"/>
              </a:rPr>
              <a:t> built on top of it. This ecosystem enables intelligent, autonomous, and collaborative task-solving.</a:t>
            </a:r>
          </a:p>
          <a:p>
            <a:pPr algn="l">
              <a:lnSpc>
                <a:spcPts val="2143"/>
              </a:lnSpc>
              <a:spcBef>
                <a:spcPts val="1029"/>
              </a:spcBef>
              <a:spcAft>
                <a:spcPts val="300"/>
              </a:spcAft>
              <a:buFont typeface="+mj-lt"/>
              <a:buAutoNum type="arabicPeriod"/>
            </a:pPr>
            <a:r>
              <a:rPr lang="en-US" sz="1400" b="1" i="0" dirty="0">
                <a:effectLst/>
                <a:latin typeface="DeepSeek-CJK-patch"/>
              </a:rPr>
              <a:t>Agents as Applications (AAPs)</a:t>
            </a:r>
            <a:endParaRPr lang="en-US" sz="1400" b="0" i="0" dirty="0">
              <a:effectLst/>
              <a:latin typeface="DeepSeek-CJK-patch"/>
            </a:endParaRPr>
          </a:p>
          <a:p>
            <a:pPr marL="742950" lvl="1" indent="-285750" algn="l">
              <a:lnSpc>
                <a:spcPts val="2143"/>
              </a:lnSpc>
              <a:spcBef>
                <a:spcPts val="300"/>
              </a:spcBef>
              <a:spcAft>
                <a:spcPts val="1029"/>
              </a:spcAft>
              <a:buFont typeface="+mj-lt"/>
              <a:buAutoNum type="arabicPeriod"/>
            </a:pPr>
            <a:r>
              <a:rPr lang="en-US" sz="1400" b="0" i="0" dirty="0">
                <a:effectLst/>
                <a:latin typeface="DeepSeek-CJK-patch"/>
              </a:rPr>
              <a:t>Specialized AI agents designed for specific tasks (trip planning, medical consulting, financial management).</a:t>
            </a:r>
          </a:p>
          <a:p>
            <a:pPr marL="742950" lvl="1" indent="-285750" algn="l">
              <a:lnSpc>
                <a:spcPts val="2143"/>
              </a:lnSpc>
              <a:spcBef>
                <a:spcPts val="300"/>
              </a:spcBef>
              <a:spcAft>
                <a:spcPts val="300"/>
              </a:spcAft>
              <a:buFont typeface="+mj-lt"/>
              <a:buAutoNum type="arabicPeriod"/>
            </a:pPr>
            <a:r>
              <a:rPr lang="en-US" sz="1400" b="0" i="0" dirty="0">
                <a:effectLst/>
                <a:latin typeface="DeepSeek-CJK-patch"/>
              </a:rPr>
              <a:t>Each AAP includes:</a:t>
            </a:r>
          </a:p>
          <a:p>
            <a:pPr marL="1143000" lvl="2" indent="-228600" algn="l">
              <a:lnSpc>
                <a:spcPts val="2143"/>
              </a:lnSpc>
              <a:spcBef>
                <a:spcPts val="300"/>
              </a:spcBef>
              <a:spcAft>
                <a:spcPts val="1029"/>
              </a:spcAft>
              <a:buFont typeface="+mj-lt"/>
              <a:buAutoNum type="arabicPeriod"/>
            </a:pPr>
            <a:r>
              <a:rPr lang="en-US" sz="1400" b="1" i="0" dirty="0">
                <a:effectLst/>
                <a:latin typeface="DeepSeek-CJK-patch"/>
              </a:rPr>
              <a:t>Agent Profile</a:t>
            </a:r>
            <a:r>
              <a:rPr lang="en-US" sz="1400" b="0" i="0" dirty="0">
                <a:effectLst/>
                <a:latin typeface="DeepSeek-CJK-patch"/>
              </a:rPr>
              <a:t> (role, capabilities, personality).</a:t>
            </a:r>
          </a:p>
          <a:p>
            <a:pPr marL="1143000" lvl="2" indent="-228600" algn="l">
              <a:lnSpc>
                <a:spcPts val="2143"/>
              </a:lnSpc>
              <a:spcBef>
                <a:spcPts val="300"/>
              </a:spcBef>
              <a:spcAft>
                <a:spcPts val="1029"/>
              </a:spcAft>
              <a:buFont typeface="+mj-lt"/>
              <a:buAutoNum type="arabicPeriod"/>
            </a:pPr>
            <a:r>
              <a:rPr lang="en-US" sz="1400" b="1" i="0" dirty="0">
                <a:effectLst/>
                <a:latin typeface="DeepSeek-CJK-patch"/>
              </a:rPr>
              <a:t>External Knowledge &amp; Tools</a:t>
            </a:r>
            <a:r>
              <a:rPr lang="en-US" sz="1400" b="0" i="0" dirty="0">
                <a:effectLst/>
                <a:latin typeface="DeepSeek-CJK-patch"/>
              </a:rPr>
              <a:t> (APIs, databases, hardware interfaces).</a:t>
            </a:r>
          </a:p>
          <a:p>
            <a:pPr marL="742950" lvl="1" indent="-285750" algn="l">
              <a:lnSpc>
                <a:spcPts val="2143"/>
              </a:lnSpc>
              <a:spcBef>
                <a:spcPts val="300"/>
              </a:spcBef>
              <a:spcAft>
                <a:spcPts val="1029"/>
              </a:spcAft>
              <a:buFont typeface="+mj-lt"/>
              <a:buAutoNum type="arabicPeriod"/>
            </a:pPr>
            <a:r>
              <a:rPr lang="en-US" sz="1400" b="0" i="0" dirty="0">
                <a:effectLst/>
                <a:latin typeface="DeepSeek-CJK-patch"/>
              </a:rPr>
              <a:t>Example: A </a:t>
            </a:r>
            <a:r>
              <a:rPr lang="en-US" sz="1400" b="1" i="0" dirty="0">
                <a:effectLst/>
                <a:latin typeface="DeepSeek-CJK-patch"/>
              </a:rPr>
              <a:t>travel agent AAP</a:t>
            </a:r>
            <a:r>
              <a:rPr lang="en-US" sz="1400" b="0" i="0" dirty="0">
                <a:effectLst/>
                <a:latin typeface="DeepSeek-CJK-patch"/>
              </a:rPr>
              <a:t> can autonomously book flights, suggest itineraries, and adjust plans based on user preferences.</a:t>
            </a:r>
          </a:p>
          <a:p>
            <a:pPr algn="l">
              <a:lnSpc>
                <a:spcPts val="2143"/>
              </a:lnSpc>
              <a:spcBef>
                <a:spcPts val="300"/>
              </a:spcBef>
              <a:spcAft>
                <a:spcPts val="300"/>
              </a:spcAft>
              <a:buFont typeface="+mj-lt"/>
              <a:buAutoNum type="arabicPeriod"/>
            </a:pPr>
            <a:r>
              <a:rPr lang="en-US" sz="1400" b="1" i="0" dirty="0">
                <a:effectLst/>
                <a:latin typeface="DeepSeek-CJK-patch"/>
              </a:rPr>
              <a:t>Single and Multi-Agent Systems</a:t>
            </a:r>
          </a:p>
          <a:p>
            <a:pPr algn="l">
              <a:lnSpc>
                <a:spcPts val="2143"/>
              </a:lnSpc>
              <a:spcBef>
                <a:spcPts val="300"/>
              </a:spcBef>
              <a:spcAft>
                <a:spcPts val="300"/>
              </a:spcAft>
              <a:buFont typeface="+mj-lt"/>
              <a:buAutoNum type="arabicPeriod"/>
            </a:pPr>
            <a:endParaRPr lang="en-US" sz="1400" b="0" i="0" dirty="0">
              <a:effectLst/>
              <a:latin typeface="DeepSeek-CJK-patch"/>
            </a:endParaRPr>
          </a:p>
          <a:p>
            <a:pPr marL="742950" lvl="1" indent="-285750" algn="l">
              <a:lnSpc>
                <a:spcPts val="2143"/>
              </a:lnSpc>
              <a:spcBef>
                <a:spcPts val="300"/>
              </a:spcBef>
              <a:spcAft>
                <a:spcPts val="1029"/>
              </a:spcAft>
              <a:buFont typeface="+mj-lt"/>
              <a:buAutoNum type="arabicPeriod"/>
            </a:pPr>
            <a:r>
              <a:rPr lang="en-US" sz="1400" b="1" i="0" dirty="0">
                <a:effectLst/>
                <a:latin typeface="DeepSeek-CJK-patch"/>
              </a:rPr>
              <a:t>Single Agent:</a:t>
            </a:r>
            <a:r>
              <a:rPr lang="en-US" sz="1400" b="0" i="0" dirty="0">
                <a:effectLst/>
                <a:latin typeface="DeepSeek-CJK-patch"/>
              </a:rPr>
              <a:t> Operates independently (a coding assistant, personal tutor).</a:t>
            </a:r>
          </a:p>
          <a:p>
            <a:pPr marL="742950" lvl="1" indent="-285750" algn="l">
              <a:lnSpc>
                <a:spcPts val="2143"/>
              </a:lnSpc>
              <a:spcBef>
                <a:spcPts val="300"/>
              </a:spcBef>
              <a:spcAft>
                <a:spcPts val="300"/>
              </a:spcAft>
              <a:buFont typeface="+mj-lt"/>
              <a:buAutoNum type="arabicPeriod"/>
            </a:pPr>
            <a:r>
              <a:rPr lang="en-US" sz="1400" b="1" i="0" dirty="0">
                <a:effectLst/>
                <a:latin typeface="DeepSeek-CJK-patch"/>
              </a:rPr>
              <a:t>Multi-Agent:</a:t>
            </a:r>
            <a:r>
              <a:rPr lang="en-US" sz="1400" b="0" i="0" dirty="0">
                <a:effectLst/>
                <a:latin typeface="DeepSeek-CJK-patch"/>
              </a:rPr>
              <a:t> Agents collaborate or compete (a debate system, software development team of AI agents).</a:t>
            </a:r>
          </a:p>
          <a:p>
            <a:pPr marL="1143000" lvl="2" indent="-228600" algn="l">
              <a:lnSpc>
                <a:spcPts val="2143"/>
              </a:lnSpc>
              <a:spcBef>
                <a:spcPts val="300"/>
              </a:spcBef>
              <a:spcAft>
                <a:spcPts val="1029"/>
              </a:spcAft>
              <a:buFont typeface="+mj-lt"/>
              <a:buAutoNum type="arabicPeriod"/>
            </a:pPr>
            <a:r>
              <a:rPr lang="en-US" sz="1400" b="0" i="1" dirty="0">
                <a:effectLst/>
                <a:latin typeface="DeepSeek-CJK-patch"/>
              </a:rPr>
              <a:t>Collaborative:</a:t>
            </a:r>
            <a:r>
              <a:rPr lang="en-US" sz="1400" b="0" i="0" dirty="0">
                <a:effectLst/>
                <a:latin typeface="DeepSeek-CJK-patch"/>
              </a:rPr>
              <a:t> Agents share knowledge (</a:t>
            </a:r>
            <a:r>
              <a:rPr lang="en-US" sz="1400" b="0" i="0" dirty="0" err="1">
                <a:effectLst/>
                <a:latin typeface="DeepSeek-CJK-patch"/>
              </a:rPr>
              <a:t>MetaGPT</a:t>
            </a:r>
            <a:r>
              <a:rPr lang="en-US" sz="1400" b="0" i="0" dirty="0">
                <a:effectLst/>
                <a:latin typeface="DeepSeek-CJK-patch"/>
              </a:rPr>
              <a:t> for automated software development).</a:t>
            </a:r>
          </a:p>
          <a:p>
            <a:pPr marL="1143000" lvl="2" indent="-228600" algn="l">
              <a:lnSpc>
                <a:spcPts val="2143"/>
              </a:lnSpc>
              <a:spcBef>
                <a:spcPts val="300"/>
              </a:spcBef>
              <a:spcAft>
                <a:spcPts val="1029"/>
              </a:spcAft>
              <a:buFont typeface="+mj-lt"/>
              <a:buAutoNum type="arabicPeriod"/>
            </a:pPr>
            <a:r>
              <a:rPr lang="en-US" sz="1400" b="0" i="1" dirty="0">
                <a:effectLst/>
                <a:latin typeface="DeepSeek-CJK-patch"/>
              </a:rPr>
              <a:t>Adversarial:</a:t>
            </a:r>
            <a:r>
              <a:rPr lang="en-US" sz="1400" b="0" i="0" dirty="0">
                <a:effectLst/>
                <a:latin typeface="DeepSeek-CJK-patch"/>
              </a:rPr>
              <a:t> Agents debate or negotiate (MAD framework for refining decisions).</a:t>
            </a:r>
          </a:p>
          <a:p>
            <a:pPr algn="l">
              <a:lnSpc>
                <a:spcPts val="2143"/>
              </a:lnSpc>
              <a:spcBef>
                <a:spcPts val="300"/>
              </a:spcBef>
              <a:spcAft>
                <a:spcPts val="300"/>
              </a:spcAft>
              <a:buFont typeface="+mj-lt"/>
              <a:buAutoNum type="arabicPeriod"/>
            </a:pPr>
            <a:r>
              <a:rPr lang="en-US" sz="1400" b="1" i="0" dirty="0">
                <a:effectLst/>
                <a:latin typeface="DeepSeek-CJK-patch"/>
              </a:rPr>
              <a:t>Human-Agent Interaction</a:t>
            </a:r>
            <a:endParaRPr lang="en-US" sz="1400" b="0" i="0" dirty="0">
              <a:effectLst/>
              <a:latin typeface="DeepSeek-CJK-patch"/>
            </a:endParaRPr>
          </a:p>
          <a:p>
            <a:pPr marL="742950" lvl="1" indent="-285750" algn="l">
              <a:lnSpc>
                <a:spcPts val="2143"/>
              </a:lnSpc>
              <a:spcBef>
                <a:spcPts val="300"/>
              </a:spcBef>
              <a:spcAft>
                <a:spcPts val="1029"/>
              </a:spcAft>
              <a:buFont typeface="+mj-lt"/>
              <a:buAutoNum type="arabicPeriod"/>
            </a:pPr>
            <a:r>
              <a:rPr lang="en-US" sz="1400" b="0" i="0" dirty="0">
                <a:effectLst/>
                <a:latin typeface="DeepSeek-CJK-patch"/>
              </a:rPr>
              <a:t>Frameworks like </a:t>
            </a:r>
            <a:r>
              <a:rPr lang="en-US" sz="1400" b="1" i="0" dirty="0" err="1">
                <a:effectLst/>
                <a:latin typeface="DeepSeek-CJK-patch"/>
              </a:rPr>
              <a:t>AutoGen</a:t>
            </a:r>
            <a:r>
              <a:rPr lang="en-US" sz="1400" b="0" i="0" dirty="0">
                <a:effectLst/>
                <a:latin typeface="DeepSeek-CJK-patch"/>
              </a:rPr>
              <a:t> allow customizable, conversable agents that blend LLMs, human input, and tools.</a:t>
            </a:r>
          </a:p>
          <a:p>
            <a:pPr marL="742950" lvl="1" indent="-285750" algn="l">
              <a:lnSpc>
                <a:spcPts val="2143"/>
              </a:lnSpc>
              <a:spcBef>
                <a:spcPts val="300"/>
              </a:spcBef>
              <a:spcAft>
                <a:spcPts val="1029"/>
              </a:spcAft>
              <a:buFont typeface="+mj-lt"/>
              <a:buAutoNum type="arabicPeriod"/>
            </a:pPr>
            <a:r>
              <a:rPr lang="en-US" sz="1400" b="0" i="0" dirty="0">
                <a:effectLst/>
                <a:latin typeface="DeepSeek-CJK-patch"/>
              </a:rPr>
              <a:t>Users interact via </a:t>
            </a:r>
            <a:r>
              <a:rPr lang="en-US" sz="1400" b="1" i="0" dirty="0">
                <a:effectLst/>
                <a:latin typeface="DeepSeek-CJK-patch"/>
              </a:rPr>
              <a:t>natural language</a:t>
            </a:r>
            <a:r>
              <a:rPr lang="en-US" sz="1400" b="0" i="0" dirty="0">
                <a:effectLst/>
                <a:latin typeface="DeepSeek-CJK-patch"/>
              </a:rPr>
              <a:t>, eliminating the need for programming expertise.</a:t>
            </a:r>
          </a:p>
          <a:p>
            <a:endParaRPr lang="en-US" sz="1400" dirty="0"/>
          </a:p>
        </p:txBody>
      </p:sp>
    </p:spTree>
    <p:extLst>
      <p:ext uri="{BB962C8B-B14F-4D97-AF65-F5344CB8AC3E}">
        <p14:creationId xmlns:p14="http://schemas.microsoft.com/office/powerpoint/2010/main" val="848563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C510-E5F5-CC51-E175-30CFEAB92FB1}"/>
              </a:ext>
            </a:extLst>
          </p:cNvPr>
          <p:cNvSpPr>
            <a:spLocks noGrp="1"/>
          </p:cNvSpPr>
          <p:nvPr>
            <p:ph type="title"/>
          </p:nvPr>
        </p:nvSpPr>
        <p:spPr/>
        <p:txBody>
          <a:bodyPr/>
          <a:lstStyle/>
          <a:p>
            <a:r>
              <a:rPr lang="en-US" b="1" dirty="0"/>
              <a:t>Applications of AIOS and AI Agents</a:t>
            </a:r>
            <a:endParaRPr lang="en-US" dirty="0"/>
          </a:p>
        </p:txBody>
      </p:sp>
      <p:sp>
        <p:nvSpPr>
          <p:cNvPr id="3" name="Content Placeholder 2">
            <a:extLst>
              <a:ext uri="{FF2B5EF4-FFF2-40B4-BE49-F238E27FC236}">
                <a16:creationId xmlns:a16="http://schemas.microsoft.com/office/drawing/2014/main" id="{BFC01C50-BAC4-2CFD-6350-08416180524B}"/>
              </a:ext>
            </a:extLst>
          </p:cNvPr>
          <p:cNvSpPr>
            <a:spLocks noGrp="1"/>
          </p:cNvSpPr>
          <p:nvPr>
            <p:ph sz="quarter" idx="13"/>
          </p:nvPr>
        </p:nvSpPr>
        <p:spPr>
          <a:xfrm>
            <a:off x="595522" y="2676525"/>
            <a:ext cx="6752141" cy="3597470"/>
          </a:xfrm>
        </p:spPr>
        <p:txBody>
          <a:bodyPr numCol="2">
            <a:normAutofit fontScale="70000" lnSpcReduction="20000"/>
          </a:bodyPr>
          <a:lstStyle/>
          <a:p>
            <a:pPr algn="l">
              <a:lnSpc>
                <a:spcPts val="2143"/>
              </a:lnSpc>
              <a:spcBef>
                <a:spcPts val="1029"/>
              </a:spcBef>
              <a:spcAft>
                <a:spcPts val="300"/>
              </a:spcAft>
              <a:buFont typeface="+mj-lt"/>
              <a:buAutoNum type="arabicPeriod"/>
            </a:pPr>
            <a:r>
              <a:rPr lang="en-US" b="1" i="0" dirty="0">
                <a:effectLst/>
                <a:latin typeface="DeepSeek-CJK-patch"/>
              </a:rPr>
              <a:t>Single-Agent Applications</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Autonomous task solvers (</a:t>
            </a:r>
            <a:r>
              <a:rPr lang="en-US" b="1" i="0" dirty="0" err="1">
                <a:effectLst/>
                <a:latin typeface="DeepSeek-CJK-patch"/>
              </a:rPr>
              <a:t>Corex</a:t>
            </a:r>
            <a:r>
              <a:rPr lang="en-US" b="0" i="0" dirty="0">
                <a:effectLst/>
                <a:latin typeface="DeepSeek-CJK-patch"/>
              </a:rPr>
              <a:t> for reasoning, </a:t>
            </a:r>
            <a:r>
              <a:rPr lang="en-US" b="1" i="0" dirty="0" err="1">
                <a:effectLst/>
                <a:latin typeface="DeepSeek-CJK-patch"/>
              </a:rPr>
              <a:t>WarAgent</a:t>
            </a:r>
            <a:r>
              <a:rPr lang="en-US" b="0" i="0" dirty="0">
                <a:effectLst/>
                <a:latin typeface="DeepSeek-CJK-patch"/>
              </a:rPr>
              <a:t> for historical simulations).</a:t>
            </a:r>
          </a:p>
          <a:p>
            <a:pPr marL="742950" lvl="1" indent="-285750" algn="l">
              <a:lnSpc>
                <a:spcPts val="2143"/>
              </a:lnSpc>
              <a:spcBef>
                <a:spcPts val="300"/>
              </a:spcBef>
              <a:spcAft>
                <a:spcPts val="1029"/>
              </a:spcAft>
              <a:buFont typeface="+mj-lt"/>
              <a:buAutoNum type="arabicPeriod"/>
            </a:pPr>
            <a:r>
              <a:rPr lang="en-US" b="0" i="0" dirty="0">
                <a:effectLst/>
                <a:latin typeface="DeepSeek-CJK-patch"/>
              </a:rPr>
              <a:t>Use cases: Coding assistants, personalized tutors, robotic control.</a:t>
            </a:r>
          </a:p>
          <a:p>
            <a:pPr algn="l">
              <a:lnSpc>
                <a:spcPts val="2143"/>
              </a:lnSpc>
              <a:spcBef>
                <a:spcPts val="300"/>
              </a:spcBef>
              <a:spcAft>
                <a:spcPts val="300"/>
              </a:spcAft>
              <a:buFont typeface="+mj-lt"/>
              <a:buAutoNum type="arabicPeriod"/>
            </a:pPr>
            <a:r>
              <a:rPr lang="en-US" b="1" i="0" dirty="0">
                <a:effectLst/>
                <a:latin typeface="DeepSeek-CJK-patch"/>
              </a:rPr>
              <a:t>Multi-Agent Systems</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Collaborative agents (</a:t>
            </a:r>
            <a:r>
              <a:rPr lang="en-US" b="1" i="0" dirty="0" err="1">
                <a:effectLst/>
                <a:latin typeface="DeepSeek-CJK-patch"/>
              </a:rPr>
              <a:t>MetaGPT</a:t>
            </a:r>
            <a:r>
              <a:rPr lang="en-US" b="0" i="0" dirty="0">
                <a:effectLst/>
                <a:latin typeface="DeepSeek-CJK-patch"/>
              </a:rPr>
              <a:t> for software dev, </a:t>
            </a:r>
            <a:r>
              <a:rPr lang="en-US" b="1" i="0" dirty="0" err="1">
                <a:effectLst/>
                <a:latin typeface="DeepSeek-CJK-patch"/>
              </a:rPr>
              <a:t>ChatEval</a:t>
            </a:r>
            <a:r>
              <a:rPr lang="en-US" b="0" i="0" dirty="0">
                <a:effectLst/>
                <a:latin typeface="DeepSeek-CJK-patch"/>
              </a:rPr>
              <a:t> for debate).</a:t>
            </a:r>
          </a:p>
          <a:p>
            <a:pPr marL="742950" lvl="1" indent="-285750" algn="l">
              <a:lnSpc>
                <a:spcPts val="2143"/>
              </a:lnSpc>
              <a:spcBef>
                <a:spcPts val="300"/>
              </a:spcBef>
              <a:spcAft>
                <a:spcPts val="1029"/>
              </a:spcAft>
              <a:buFont typeface="+mj-lt"/>
              <a:buAutoNum type="arabicPeriod"/>
            </a:pPr>
            <a:r>
              <a:rPr lang="en-US" b="0" i="0" dirty="0">
                <a:effectLst/>
                <a:latin typeface="DeepSeek-CJK-patch"/>
              </a:rPr>
              <a:t>Use cases: Simulated economies, disaster response planning.</a:t>
            </a:r>
          </a:p>
          <a:p>
            <a:pPr algn="l">
              <a:lnSpc>
                <a:spcPts val="2143"/>
              </a:lnSpc>
              <a:spcBef>
                <a:spcPts val="300"/>
              </a:spcBef>
              <a:spcAft>
                <a:spcPts val="300"/>
              </a:spcAft>
              <a:buFont typeface="+mj-lt"/>
              <a:buAutoNum type="arabicPeriod"/>
            </a:pPr>
            <a:r>
              <a:rPr lang="en-US" b="1" i="0" dirty="0">
                <a:effectLst/>
                <a:latin typeface="DeepSeek-CJK-patch"/>
              </a:rPr>
              <a:t>Human-Agent Interaction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Frameworks like </a:t>
            </a:r>
            <a:r>
              <a:rPr lang="en-US" b="1" i="0" dirty="0" err="1">
                <a:effectLst/>
                <a:latin typeface="DeepSeek-CJK-patch"/>
              </a:rPr>
              <a:t>AutoGen</a:t>
            </a:r>
            <a:r>
              <a:rPr lang="en-US" b="0" i="0" dirty="0">
                <a:effectLst/>
                <a:latin typeface="DeepSeek-CJK-patch"/>
              </a:rPr>
              <a:t> for customizable, conversational agents.</a:t>
            </a:r>
          </a:p>
          <a:p>
            <a:pPr marL="742950" lvl="1" indent="-285750" algn="l">
              <a:lnSpc>
                <a:spcPts val="2143"/>
              </a:lnSpc>
              <a:spcBef>
                <a:spcPts val="300"/>
              </a:spcBef>
              <a:spcAft>
                <a:spcPts val="1029"/>
              </a:spcAft>
              <a:buFont typeface="+mj-lt"/>
              <a:buAutoNum type="arabicPeriod"/>
            </a:pPr>
            <a:r>
              <a:rPr lang="en-US" b="0" i="0" dirty="0">
                <a:effectLst/>
                <a:latin typeface="DeepSeek-CJK-patch"/>
              </a:rPr>
              <a:t>Use cases: Customer support, creative brainstorming.</a:t>
            </a:r>
          </a:p>
          <a:p>
            <a:endParaRPr lang="en-US" dirty="0"/>
          </a:p>
        </p:txBody>
      </p:sp>
      <p:pic>
        <p:nvPicPr>
          <p:cNvPr id="6" name="Picture 5">
            <a:extLst>
              <a:ext uri="{FF2B5EF4-FFF2-40B4-BE49-F238E27FC236}">
                <a16:creationId xmlns:a16="http://schemas.microsoft.com/office/drawing/2014/main" id="{84A1544B-9BE5-B4D3-C8FF-130AAD408927}"/>
              </a:ext>
            </a:extLst>
          </p:cNvPr>
          <p:cNvPicPr>
            <a:picLocks noChangeAspect="1"/>
          </p:cNvPicPr>
          <p:nvPr/>
        </p:nvPicPr>
        <p:blipFill>
          <a:blip r:embed="rId2"/>
          <a:stretch>
            <a:fillRect/>
          </a:stretch>
        </p:blipFill>
        <p:spPr>
          <a:xfrm>
            <a:off x="7104185" y="3400072"/>
            <a:ext cx="4831589" cy="1685204"/>
          </a:xfrm>
          <a:prstGeom prst="rect">
            <a:avLst/>
          </a:prstGeom>
        </p:spPr>
      </p:pic>
    </p:spTree>
    <p:extLst>
      <p:ext uri="{BB962C8B-B14F-4D97-AF65-F5344CB8AC3E}">
        <p14:creationId xmlns:p14="http://schemas.microsoft.com/office/powerpoint/2010/main" val="1856823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7C13-3F44-8E5E-40F0-8AF4FC188656}"/>
              </a:ext>
            </a:extLst>
          </p:cNvPr>
          <p:cNvSpPr>
            <a:spLocks noGrp="1"/>
          </p:cNvSpPr>
          <p:nvPr>
            <p:ph type="title"/>
          </p:nvPr>
        </p:nvSpPr>
        <p:spPr/>
        <p:txBody>
          <a:bodyPr/>
          <a:lstStyle/>
          <a:p>
            <a:r>
              <a:rPr lang="en-US" b="1" i="0" dirty="0">
                <a:effectLst/>
                <a:latin typeface="DeepSeek-CJK-patch"/>
              </a:rPr>
              <a:t>Challenges in AIOS Development</a:t>
            </a:r>
            <a:endParaRPr lang="en-US" dirty="0"/>
          </a:p>
        </p:txBody>
      </p:sp>
      <p:sp>
        <p:nvSpPr>
          <p:cNvPr id="3" name="Content Placeholder 2">
            <a:extLst>
              <a:ext uri="{FF2B5EF4-FFF2-40B4-BE49-F238E27FC236}">
                <a16:creationId xmlns:a16="http://schemas.microsoft.com/office/drawing/2014/main" id="{FEFCA167-E578-EFA9-5B1C-977942C9CBAD}"/>
              </a:ext>
            </a:extLst>
          </p:cNvPr>
          <p:cNvSpPr>
            <a:spLocks noGrp="1"/>
          </p:cNvSpPr>
          <p:nvPr>
            <p:ph sz="quarter" idx="13"/>
          </p:nvPr>
        </p:nvSpPr>
        <p:spPr/>
        <p:txBody>
          <a:bodyPr/>
          <a:lstStyle/>
          <a:p>
            <a:pPr algn="l">
              <a:lnSpc>
                <a:spcPts val="2143"/>
              </a:lnSpc>
              <a:spcBef>
                <a:spcPts val="1029"/>
              </a:spcBef>
              <a:spcAft>
                <a:spcPts val="300"/>
              </a:spcAft>
              <a:buFont typeface="+mj-lt"/>
              <a:buAutoNum type="arabicPeriod"/>
            </a:pPr>
            <a:r>
              <a:rPr lang="en-US" b="1" i="0" dirty="0">
                <a:effectLst/>
                <a:latin typeface="DeepSeek-CJK-patch"/>
              </a:rPr>
              <a:t>Memory Limits</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Context window constraints → retrieval-augmented LLMs.</a:t>
            </a:r>
          </a:p>
          <a:p>
            <a:pPr algn="l">
              <a:lnSpc>
                <a:spcPts val="2143"/>
              </a:lnSpc>
              <a:spcBef>
                <a:spcPts val="300"/>
              </a:spcBef>
              <a:spcAft>
                <a:spcPts val="300"/>
              </a:spcAft>
              <a:buFont typeface="+mj-lt"/>
              <a:buAutoNum type="arabicPeriod"/>
            </a:pPr>
            <a:r>
              <a:rPr lang="en-US" b="1" i="0" dirty="0">
                <a:effectLst/>
                <a:latin typeface="DeepSeek-CJK-patch"/>
              </a:rPr>
              <a:t>Tool Fragmentation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Standardizing APIs (</a:t>
            </a:r>
            <a:r>
              <a:rPr lang="en-US" b="0" i="0" dirty="0" err="1">
                <a:effectLst/>
                <a:latin typeface="DeepSeek-CJK-patch"/>
              </a:rPr>
              <a:t>ToolLLM</a:t>
            </a:r>
            <a:r>
              <a:rPr lang="en-US" b="0" i="0" dirty="0">
                <a:effectLst/>
                <a:latin typeface="DeepSeek-CJK-patch"/>
              </a:rPr>
              <a:t>).</a:t>
            </a:r>
          </a:p>
          <a:p>
            <a:pPr algn="l">
              <a:lnSpc>
                <a:spcPts val="2143"/>
              </a:lnSpc>
              <a:spcBef>
                <a:spcPts val="300"/>
              </a:spcBef>
              <a:spcAft>
                <a:spcPts val="300"/>
              </a:spcAft>
              <a:buFont typeface="+mj-lt"/>
              <a:buAutoNum type="arabicPeriod"/>
            </a:pPr>
            <a:r>
              <a:rPr lang="en-US" b="1" i="0" dirty="0">
                <a:effectLst/>
                <a:latin typeface="DeepSeek-CJK-patch"/>
              </a:rPr>
              <a:t>Security Risks</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Adversarial prompts → detection mechanisms.</a:t>
            </a:r>
          </a:p>
          <a:p>
            <a:pPr algn="l">
              <a:lnSpc>
                <a:spcPts val="2143"/>
              </a:lnSpc>
              <a:spcBef>
                <a:spcPts val="300"/>
              </a:spcBef>
              <a:spcAft>
                <a:spcPts val="300"/>
              </a:spcAft>
              <a:buFont typeface="+mj-lt"/>
              <a:buAutoNum type="arabicPeriod"/>
            </a:pPr>
            <a:r>
              <a:rPr lang="en-US" b="1" i="0" dirty="0">
                <a:effectLst/>
                <a:latin typeface="DeepSeek-CJK-patch"/>
              </a:rPr>
              <a:t>Natural Language Ambiguity</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DSLs for precise agent instructions.</a:t>
            </a:r>
          </a:p>
          <a:p>
            <a:endParaRPr lang="en-US" dirty="0"/>
          </a:p>
        </p:txBody>
      </p:sp>
    </p:spTree>
    <p:extLst>
      <p:ext uri="{BB962C8B-B14F-4D97-AF65-F5344CB8AC3E}">
        <p14:creationId xmlns:p14="http://schemas.microsoft.com/office/powerpoint/2010/main" val="2987948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B9F2-B061-9172-5541-56C7B88953DE}"/>
              </a:ext>
            </a:extLst>
          </p:cNvPr>
          <p:cNvSpPr>
            <a:spLocks noGrp="1"/>
          </p:cNvSpPr>
          <p:nvPr>
            <p:ph type="title"/>
          </p:nvPr>
        </p:nvSpPr>
        <p:spPr/>
        <p:txBody>
          <a:bodyPr/>
          <a:lstStyle/>
          <a:p>
            <a:pPr>
              <a:spcBef>
                <a:spcPts val="1372"/>
              </a:spcBef>
              <a:spcAft>
                <a:spcPts val="1029"/>
              </a:spcAft>
            </a:pPr>
            <a:r>
              <a:rPr lang="en-US" b="1" i="0" dirty="0">
                <a:effectLst/>
                <a:latin typeface="DeepSeek-CJK-patch"/>
              </a:rPr>
              <a:t>Advanced Features of AIOS</a:t>
            </a:r>
            <a:endParaRPr lang="en-US" b="0" i="0" dirty="0">
              <a:effectLst/>
              <a:latin typeface="DeepSeek-CJK-patch"/>
            </a:endParaRPr>
          </a:p>
        </p:txBody>
      </p:sp>
      <p:sp>
        <p:nvSpPr>
          <p:cNvPr id="3" name="Content Placeholder 2">
            <a:extLst>
              <a:ext uri="{FF2B5EF4-FFF2-40B4-BE49-F238E27FC236}">
                <a16:creationId xmlns:a16="http://schemas.microsoft.com/office/drawing/2014/main" id="{978354D6-28C2-5931-4C77-6ACD16A4660D}"/>
              </a:ext>
            </a:extLst>
          </p:cNvPr>
          <p:cNvSpPr>
            <a:spLocks noGrp="1"/>
          </p:cNvSpPr>
          <p:nvPr>
            <p:ph sz="quarter" idx="13"/>
          </p:nvPr>
        </p:nvSpPr>
        <p:spPr/>
        <p:txBody>
          <a:bodyPr/>
          <a:lstStyle/>
          <a:p>
            <a:pPr algn="l">
              <a:lnSpc>
                <a:spcPts val="2143"/>
              </a:lnSpc>
              <a:spcBef>
                <a:spcPts val="1029"/>
              </a:spcBef>
              <a:spcAft>
                <a:spcPts val="300"/>
              </a:spcAft>
              <a:buFont typeface="+mj-lt"/>
              <a:buAutoNum type="arabicPeriod"/>
            </a:pPr>
            <a:r>
              <a:rPr lang="en-US" b="1" i="0" dirty="0">
                <a:effectLst/>
                <a:latin typeface="DeepSeek-CJK-patch"/>
              </a:rPr>
              <a:t>Multi-Modal Capabilities</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Integrates text, images, audio (GPT-4V)</a:t>
            </a:r>
          </a:p>
          <a:p>
            <a:pPr marL="742950" lvl="1" indent="-285750" algn="l">
              <a:lnSpc>
                <a:spcPts val="2143"/>
              </a:lnSpc>
              <a:spcBef>
                <a:spcPts val="300"/>
              </a:spcBef>
              <a:spcAft>
                <a:spcPts val="1029"/>
              </a:spcAft>
              <a:buFont typeface="+mj-lt"/>
              <a:buAutoNum type="arabicPeriod"/>
            </a:pPr>
            <a:r>
              <a:rPr lang="en-US" b="0" i="0" dirty="0">
                <a:effectLst/>
                <a:latin typeface="DeepSeek-CJK-patch"/>
              </a:rPr>
              <a:t>Example: Agent analyzes medical scans (image) + patient history (text) → diagnosis</a:t>
            </a:r>
          </a:p>
          <a:p>
            <a:pPr algn="l">
              <a:lnSpc>
                <a:spcPts val="2143"/>
              </a:lnSpc>
              <a:spcBef>
                <a:spcPts val="300"/>
              </a:spcBef>
              <a:spcAft>
                <a:spcPts val="300"/>
              </a:spcAft>
              <a:buFont typeface="+mj-lt"/>
              <a:buAutoNum type="arabicPeriod"/>
            </a:pPr>
            <a:r>
              <a:rPr lang="en-US" b="1" i="0" dirty="0">
                <a:effectLst/>
                <a:latin typeface="DeepSeek-CJK-patch"/>
              </a:rPr>
              <a:t>Self-Adaptation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Agents learn from feedback (</a:t>
            </a:r>
            <a:r>
              <a:rPr lang="en-US" b="0" i="0" dirty="0" err="1">
                <a:effectLst/>
                <a:latin typeface="DeepSeek-CJK-patch"/>
              </a:rPr>
              <a:t>Reflexion</a:t>
            </a:r>
            <a:r>
              <a:rPr lang="en-US" b="0" i="0" dirty="0">
                <a:effectLst/>
                <a:latin typeface="DeepSeek-CJK-patch"/>
              </a:rPr>
              <a:t> framework)</a:t>
            </a:r>
          </a:p>
          <a:p>
            <a:pPr marL="742950" lvl="1" indent="-285750" algn="l">
              <a:lnSpc>
                <a:spcPts val="2143"/>
              </a:lnSpc>
              <a:spcBef>
                <a:spcPts val="300"/>
              </a:spcBef>
              <a:spcAft>
                <a:spcPts val="1029"/>
              </a:spcAft>
              <a:buFont typeface="+mj-lt"/>
              <a:buAutoNum type="arabicPeriod"/>
            </a:pPr>
            <a:r>
              <a:rPr lang="en-US" b="0" i="0" dirty="0">
                <a:effectLst/>
                <a:latin typeface="DeepSeek-CJK-patch"/>
              </a:rPr>
              <a:t>Dynamic tool selection based on task complexity</a:t>
            </a:r>
          </a:p>
          <a:p>
            <a:endParaRPr lang="en-US" dirty="0"/>
          </a:p>
        </p:txBody>
      </p:sp>
    </p:spTree>
    <p:extLst>
      <p:ext uri="{BB962C8B-B14F-4D97-AF65-F5344CB8AC3E}">
        <p14:creationId xmlns:p14="http://schemas.microsoft.com/office/powerpoint/2010/main" val="360953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499F-A264-6D21-C17A-E56A3B4EF632}"/>
              </a:ext>
            </a:extLst>
          </p:cNvPr>
          <p:cNvSpPr>
            <a:spLocks noGrp="1"/>
          </p:cNvSpPr>
          <p:nvPr>
            <p:ph type="title"/>
          </p:nvPr>
        </p:nvSpPr>
        <p:spPr/>
        <p:txBody>
          <a:bodyPr/>
          <a:lstStyle/>
          <a:p>
            <a:r>
              <a:rPr lang="en-US" b="1" i="0" dirty="0">
                <a:effectLst/>
                <a:latin typeface="DeepSeek-CJK-patch"/>
              </a:rPr>
              <a:t>Real-World Applications</a:t>
            </a:r>
            <a:endParaRPr lang="en-US" dirty="0"/>
          </a:p>
        </p:txBody>
      </p:sp>
      <p:graphicFrame>
        <p:nvGraphicFramePr>
          <p:cNvPr id="5" name="Content Placeholder 4">
            <a:extLst>
              <a:ext uri="{FF2B5EF4-FFF2-40B4-BE49-F238E27FC236}">
                <a16:creationId xmlns:a16="http://schemas.microsoft.com/office/drawing/2014/main" id="{38EC961F-6197-3A9D-0005-6A2CF479373B}"/>
              </a:ext>
            </a:extLst>
          </p:cNvPr>
          <p:cNvGraphicFramePr>
            <a:graphicFrameLocks noGrp="1"/>
          </p:cNvGraphicFramePr>
          <p:nvPr>
            <p:ph sz="quarter" idx="13"/>
            <p:extLst>
              <p:ext uri="{D42A27DB-BD31-4B8C-83A1-F6EECF244321}">
                <p14:modId xmlns:p14="http://schemas.microsoft.com/office/powerpoint/2010/main" val="3174103128"/>
              </p:ext>
            </p:extLst>
          </p:nvPr>
        </p:nvGraphicFramePr>
        <p:xfrm>
          <a:off x="752221" y="2882711"/>
          <a:ext cx="10198936" cy="2841756"/>
        </p:xfrm>
        <a:graphic>
          <a:graphicData uri="http://schemas.openxmlformats.org/drawingml/2006/table">
            <a:tbl>
              <a:tblPr>
                <a:tableStyleId>{69CF1AB2-1976-4502-BF36-3FF5EA218861}</a:tableStyleId>
              </a:tblPr>
              <a:tblGrid>
                <a:gridCol w="1722044">
                  <a:extLst>
                    <a:ext uri="{9D8B030D-6E8A-4147-A177-3AD203B41FA5}">
                      <a16:colId xmlns:a16="http://schemas.microsoft.com/office/drawing/2014/main" val="2655502496"/>
                    </a:ext>
                  </a:extLst>
                </a:gridCol>
                <a:gridCol w="4238446">
                  <a:extLst>
                    <a:ext uri="{9D8B030D-6E8A-4147-A177-3AD203B41FA5}">
                      <a16:colId xmlns:a16="http://schemas.microsoft.com/office/drawing/2014/main" val="1746672612"/>
                    </a:ext>
                  </a:extLst>
                </a:gridCol>
                <a:gridCol w="4238446">
                  <a:extLst>
                    <a:ext uri="{9D8B030D-6E8A-4147-A177-3AD203B41FA5}">
                      <a16:colId xmlns:a16="http://schemas.microsoft.com/office/drawing/2014/main" val="1979215415"/>
                    </a:ext>
                  </a:extLst>
                </a:gridCol>
              </a:tblGrid>
              <a:tr h="820365">
                <a:tc>
                  <a:txBody>
                    <a:bodyPr/>
                    <a:lstStyle/>
                    <a:p>
                      <a:pPr algn="l"/>
                      <a:r>
                        <a:rPr lang="en-US" sz="2400" b="1">
                          <a:solidFill>
                            <a:schemeClr val="bg1"/>
                          </a:solidFill>
                          <a:effectLst/>
                        </a:rPr>
                        <a:t>Sector</a:t>
                      </a:r>
                    </a:p>
                  </a:txBody>
                  <a:tcPr marL="50614" marR="35148" marT="35148" marB="35148" anchor="ctr"/>
                </a:tc>
                <a:tc>
                  <a:txBody>
                    <a:bodyPr/>
                    <a:lstStyle/>
                    <a:p>
                      <a:pPr algn="l"/>
                      <a:r>
                        <a:rPr lang="en-US" sz="2400" b="1" dirty="0">
                          <a:solidFill>
                            <a:schemeClr val="bg1"/>
                          </a:solidFill>
                          <a:effectLst/>
                        </a:rPr>
                        <a:t>Example</a:t>
                      </a:r>
                    </a:p>
                  </a:txBody>
                  <a:tcPr marL="35148" marR="35148" marT="35148" marB="35148" anchor="ctr"/>
                </a:tc>
                <a:tc>
                  <a:txBody>
                    <a:bodyPr/>
                    <a:lstStyle/>
                    <a:p>
                      <a:pPr algn="l"/>
                      <a:r>
                        <a:rPr lang="en-US" sz="2400" b="1" dirty="0">
                          <a:solidFill>
                            <a:schemeClr val="bg1"/>
                          </a:solidFill>
                          <a:effectLst/>
                        </a:rPr>
                        <a:t>Benefit</a:t>
                      </a:r>
                    </a:p>
                  </a:txBody>
                  <a:tcPr marL="35148" marR="35148" marT="35148" marB="35148" anchor="ctr"/>
                </a:tc>
                <a:extLst>
                  <a:ext uri="{0D108BD9-81ED-4DB2-BD59-A6C34878D82A}">
                    <a16:rowId xmlns:a16="http://schemas.microsoft.com/office/drawing/2014/main" val="3921368015"/>
                  </a:ext>
                </a:extLst>
              </a:tr>
              <a:tr h="673797">
                <a:tc>
                  <a:txBody>
                    <a:bodyPr/>
                    <a:lstStyle/>
                    <a:p>
                      <a:r>
                        <a:rPr lang="en-US" sz="2400" b="1">
                          <a:effectLst/>
                        </a:rPr>
                        <a:t>Healthcare</a:t>
                      </a:r>
                      <a:endParaRPr lang="en-US" sz="2400">
                        <a:effectLst/>
                      </a:endParaRPr>
                    </a:p>
                  </a:txBody>
                  <a:tcPr marL="50614" marR="35148" marT="35148" marB="35148" anchor="ctr"/>
                </a:tc>
                <a:tc>
                  <a:txBody>
                    <a:bodyPr/>
                    <a:lstStyle/>
                    <a:p>
                      <a:r>
                        <a:rPr lang="en-US" sz="2400" dirty="0">
                          <a:effectLst/>
                        </a:rPr>
                        <a:t>AI diagnostic assistant</a:t>
                      </a:r>
                    </a:p>
                  </a:txBody>
                  <a:tcPr marL="35148" marR="35148" marT="35148" marB="35148" anchor="ctr"/>
                </a:tc>
                <a:tc>
                  <a:txBody>
                    <a:bodyPr/>
                    <a:lstStyle/>
                    <a:p>
                      <a:r>
                        <a:rPr lang="en-US" sz="2400">
                          <a:effectLst/>
                        </a:rPr>
                        <a:t>24/7 patient monitoring</a:t>
                      </a:r>
                    </a:p>
                  </a:txBody>
                  <a:tcPr marL="35148" marR="35148" marT="35148" marB="35148" anchor="ctr"/>
                </a:tc>
                <a:extLst>
                  <a:ext uri="{0D108BD9-81ED-4DB2-BD59-A6C34878D82A}">
                    <a16:rowId xmlns:a16="http://schemas.microsoft.com/office/drawing/2014/main" val="3288908314"/>
                  </a:ext>
                </a:extLst>
              </a:tr>
              <a:tr h="673797">
                <a:tc>
                  <a:txBody>
                    <a:bodyPr/>
                    <a:lstStyle/>
                    <a:p>
                      <a:r>
                        <a:rPr lang="en-US" sz="2400" b="1" dirty="0">
                          <a:effectLst/>
                        </a:rPr>
                        <a:t>Education</a:t>
                      </a:r>
                      <a:endParaRPr lang="en-US" sz="2400" dirty="0">
                        <a:effectLst/>
                      </a:endParaRPr>
                    </a:p>
                  </a:txBody>
                  <a:tcPr marL="50614" marR="35148" marT="35148" marB="35148" anchor="ctr"/>
                </a:tc>
                <a:tc>
                  <a:txBody>
                    <a:bodyPr/>
                    <a:lstStyle/>
                    <a:p>
                      <a:r>
                        <a:rPr lang="en-US" sz="2400">
                          <a:effectLst/>
                        </a:rPr>
                        <a:t>Personalized math tutor</a:t>
                      </a:r>
                    </a:p>
                  </a:txBody>
                  <a:tcPr marL="35148" marR="35148" marT="35148" marB="35148" anchor="ctr"/>
                </a:tc>
                <a:tc>
                  <a:txBody>
                    <a:bodyPr/>
                    <a:lstStyle/>
                    <a:p>
                      <a:r>
                        <a:rPr lang="en-US" sz="2400">
                          <a:effectLst/>
                        </a:rPr>
                        <a:t>Adapts to learning styles</a:t>
                      </a:r>
                    </a:p>
                  </a:txBody>
                  <a:tcPr marL="35148" marR="35148" marT="35148" marB="35148" anchor="ctr"/>
                </a:tc>
                <a:extLst>
                  <a:ext uri="{0D108BD9-81ED-4DB2-BD59-A6C34878D82A}">
                    <a16:rowId xmlns:a16="http://schemas.microsoft.com/office/drawing/2014/main" val="3800508639"/>
                  </a:ext>
                </a:extLst>
              </a:tr>
              <a:tr h="673797">
                <a:tc>
                  <a:txBody>
                    <a:bodyPr/>
                    <a:lstStyle/>
                    <a:p>
                      <a:r>
                        <a:rPr lang="en-US" sz="2400" b="1">
                          <a:effectLst/>
                        </a:rPr>
                        <a:t>Automation</a:t>
                      </a:r>
                      <a:endParaRPr lang="en-US" sz="2400">
                        <a:effectLst/>
                      </a:endParaRPr>
                    </a:p>
                  </a:txBody>
                  <a:tcPr marL="50614" marR="35148" marT="35148" marB="35148" anchor="ctr"/>
                </a:tc>
                <a:tc>
                  <a:txBody>
                    <a:bodyPr/>
                    <a:lstStyle/>
                    <a:p>
                      <a:r>
                        <a:rPr lang="en-US" sz="2400">
                          <a:effectLst/>
                        </a:rPr>
                        <a:t>Factory robot coordinator</a:t>
                      </a:r>
                    </a:p>
                  </a:txBody>
                  <a:tcPr marL="35148" marR="35148" marT="35148" marB="35148" anchor="ctr"/>
                </a:tc>
                <a:tc>
                  <a:txBody>
                    <a:bodyPr/>
                    <a:lstStyle/>
                    <a:p>
                      <a:r>
                        <a:rPr lang="en-US" sz="2400" dirty="0">
                          <a:effectLst/>
                        </a:rPr>
                        <a:t>Real-time process optimization</a:t>
                      </a:r>
                    </a:p>
                  </a:txBody>
                  <a:tcPr marL="35148" marR="35148" marT="35148" marB="35148" anchor="ctr"/>
                </a:tc>
                <a:extLst>
                  <a:ext uri="{0D108BD9-81ED-4DB2-BD59-A6C34878D82A}">
                    <a16:rowId xmlns:a16="http://schemas.microsoft.com/office/drawing/2014/main" val="1165569457"/>
                  </a:ext>
                </a:extLst>
              </a:tr>
            </a:tbl>
          </a:graphicData>
        </a:graphic>
      </p:graphicFrame>
    </p:spTree>
    <p:extLst>
      <p:ext uri="{BB962C8B-B14F-4D97-AF65-F5344CB8AC3E}">
        <p14:creationId xmlns:p14="http://schemas.microsoft.com/office/powerpoint/2010/main" val="89573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7ECB4-0850-A99C-2E79-91B9BB119D8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30CF7E-A0F5-892C-F63B-FF8FF64CEDCB}"/>
              </a:ext>
            </a:extLst>
          </p:cNvPr>
          <p:cNvSpPr>
            <a:spLocks noGrp="1"/>
          </p:cNvSpPr>
          <p:nvPr>
            <p:ph type="title"/>
          </p:nvPr>
        </p:nvSpPr>
        <p:spPr/>
        <p:txBody>
          <a:bodyPr/>
          <a:lstStyle/>
          <a:p>
            <a:pPr algn="l">
              <a:spcBef>
                <a:spcPts val="1372"/>
              </a:spcBef>
              <a:spcAft>
                <a:spcPts val="1029"/>
              </a:spcAft>
            </a:pPr>
            <a:r>
              <a:rPr lang="en-US" b="1" i="0" dirty="0">
                <a:effectLst/>
                <a:latin typeface="DeepSeek-CJK-patch"/>
              </a:rPr>
              <a:t>Real-World Analogy: Renting Apartments in a Shared Building</a:t>
            </a:r>
            <a:endParaRPr lang="en-US" b="0" i="0" dirty="0">
              <a:effectLst/>
              <a:latin typeface="DeepSeek-CJK-patch"/>
            </a:endParaRPr>
          </a:p>
        </p:txBody>
      </p:sp>
      <p:sp>
        <p:nvSpPr>
          <p:cNvPr id="7" name="Title 3">
            <a:extLst>
              <a:ext uri="{FF2B5EF4-FFF2-40B4-BE49-F238E27FC236}">
                <a16:creationId xmlns:a16="http://schemas.microsoft.com/office/drawing/2014/main" id="{5F7EF5A2-3D5F-D265-3EE6-29107CE83524}"/>
              </a:ext>
            </a:extLst>
          </p:cNvPr>
          <p:cNvSpPr txBox="1">
            <a:spLocks/>
          </p:cNvSpPr>
          <p:nvPr/>
        </p:nvSpPr>
        <p:spPr>
          <a:xfrm>
            <a:off x="594360" y="2283294"/>
            <a:ext cx="2392319" cy="400388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900" b="0" i="0" dirty="0">
                <a:solidFill>
                  <a:schemeClr val="bg1">
                    <a:lumMod val="85000"/>
                    <a:lumOff val="15000"/>
                  </a:schemeClr>
                </a:solidFill>
                <a:effectLst/>
                <a:latin typeface="DeepSeek-CJK-patch"/>
              </a:rPr>
              <a:t>Imagine a </a:t>
            </a:r>
            <a:r>
              <a:rPr lang="en-US" sz="900" b="1" i="0" dirty="0">
                <a:solidFill>
                  <a:schemeClr val="bg1">
                    <a:lumMod val="85000"/>
                    <a:lumOff val="15000"/>
                  </a:schemeClr>
                </a:solidFill>
                <a:effectLst/>
                <a:latin typeface="DeepSeek-CJK-patch"/>
              </a:rPr>
              <a:t>large apartment building (the physical computer)</a:t>
            </a:r>
            <a:r>
              <a:rPr lang="en-US" sz="900" b="0" i="0" dirty="0">
                <a:solidFill>
                  <a:schemeClr val="bg1">
                    <a:lumMod val="85000"/>
                    <a:lumOff val="15000"/>
                  </a:schemeClr>
                </a:solidFill>
                <a:effectLst/>
                <a:latin typeface="DeepSeek-CJK-patch"/>
              </a:rPr>
              <a:t> divided into multiple </a:t>
            </a:r>
            <a:r>
              <a:rPr lang="en-US" sz="900" b="1" i="0" dirty="0">
                <a:solidFill>
                  <a:schemeClr val="bg1">
                    <a:lumMod val="85000"/>
                    <a:lumOff val="15000"/>
                  </a:schemeClr>
                </a:solidFill>
                <a:effectLst/>
                <a:latin typeface="DeepSeek-CJK-patch"/>
              </a:rPr>
              <a:t>apartments (virtual machines)</a:t>
            </a:r>
            <a:r>
              <a:rPr lang="en-US" sz="900" b="0" i="0" dirty="0">
                <a:solidFill>
                  <a:schemeClr val="bg1">
                    <a:lumMod val="85000"/>
                    <a:lumOff val="15000"/>
                  </a:schemeClr>
                </a:solidFill>
                <a:effectLst/>
                <a:latin typeface="DeepSeek-CJK-patch"/>
              </a:rPr>
              <a:t>.</a:t>
            </a:r>
          </a:p>
          <a:p>
            <a:pPr algn="l">
              <a:lnSpc>
                <a:spcPct val="100000"/>
              </a:lnSpc>
              <a:spcBef>
                <a:spcPts val="1029"/>
              </a:spcBef>
              <a:spcAft>
                <a:spcPts val="1029"/>
              </a:spcAft>
              <a:buFont typeface="Arial" panose="020B0604020202020204" pitchFamily="34" charset="0"/>
              <a:buChar char="•"/>
            </a:pPr>
            <a:r>
              <a:rPr lang="en-US" sz="900" b="1" i="0" dirty="0">
                <a:solidFill>
                  <a:schemeClr val="bg1">
                    <a:lumMod val="85000"/>
                    <a:lumOff val="15000"/>
                  </a:schemeClr>
                </a:solidFill>
                <a:effectLst/>
                <a:latin typeface="DeepSeek-CJK-patch"/>
              </a:rPr>
              <a:t>Building Owner (Hypervisor)</a:t>
            </a:r>
            <a:r>
              <a:rPr lang="en-US" sz="900" b="0" i="0" dirty="0">
                <a:solidFill>
                  <a:schemeClr val="bg1">
                    <a:lumMod val="85000"/>
                    <a:lumOff val="15000"/>
                  </a:schemeClr>
                </a:solidFill>
                <a:effectLst/>
                <a:latin typeface="DeepSeek-CJK-patch"/>
              </a:rPr>
              <a:t> – Manages the building, ensuring each apartment gets electricity, water, and space.</a:t>
            </a:r>
          </a:p>
          <a:p>
            <a:pPr algn="l">
              <a:lnSpc>
                <a:spcPct val="100000"/>
              </a:lnSpc>
              <a:spcBef>
                <a:spcPts val="300"/>
              </a:spcBef>
              <a:spcAft>
                <a:spcPts val="1029"/>
              </a:spcAft>
              <a:buFont typeface="Arial" panose="020B0604020202020204" pitchFamily="34" charset="0"/>
              <a:buChar char="•"/>
            </a:pPr>
            <a:r>
              <a:rPr lang="en-US" sz="900" b="1" i="0" dirty="0">
                <a:solidFill>
                  <a:schemeClr val="bg1">
                    <a:lumMod val="85000"/>
                    <a:lumOff val="15000"/>
                  </a:schemeClr>
                </a:solidFill>
                <a:effectLst/>
                <a:latin typeface="DeepSeek-CJK-patch"/>
              </a:rPr>
              <a:t>Apartments (VMs)</a:t>
            </a:r>
            <a:r>
              <a:rPr lang="en-US" sz="900" b="0" i="0" dirty="0">
                <a:solidFill>
                  <a:schemeClr val="bg1">
                    <a:lumMod val="85000"/>
                    <a:lumOff val="15000"/>
                  </a:schemeClr>
                </a:solidFill>
                <a:effectLst/>
                <a:latin typeface="DeepSeek-CJK-patch"/>
              </a:rPr>
              <a:t> – Each tenant (Guest OS) has their own private space, unaware of others.</a:t>
            </a:r>
          </a:p>
          <a:p>
            <a:pPr algn="l">
              <a:lnSpc>
                <a:spcPct val="100000"/>
              </a:lnSpc>
              <a:spcBef>
                <a:spcPts val="300"/>
              </a:spcBef>
              <a:spcAft>
                <a:spcPts val="1029"/>
              </a:spcAft>
              <a:buFont typeface="Arial" panose="020B0604020202020204" pitchFamily="34" charset="0"/>
              <a:buChar char="•"/>
            </a:pPr>
            <a:r>
              <a:rPr lang="en-US" sz="900" b="1" i="0" dirty="0">
                <a:solidFill>
                  <a:schemeClr val="bg1">
                    <a:lumMod val="85000"/>
                    <a:lumOff val="15000"/>
                  </a:schemeClr>
                </a:solidFill>
                <a:effectLst/>
                <a:latin typeface="DeepSeek-CJK-patch"/>
              </a:rPr>
              <a:t>Shared Infrastructure (Host OS &amp; Hardware)</a:t>
            </a:r>
            <a:r>
              <a:rPr lang="en-US" sz="900" b="0" i="0" dirty="0">
                <a:solidFill>
                  <a:schemeClr val="bg1">
                    <a:lumMod val="85000"/>
                    <a:lumOff val="15000"/>
                  </a:schemeClr>
                </a:solidFill>
                <a:effectLst/>
                <a:latin typeface="DeepSeek-CJK-patch"/>
              </a:rPr>
              <a:t> – The building’s foundation (CPU, RAM) is shared, but each apartment operates independently.</a:t>
            </a:r>
          </a:p>
          <a:p>
            <a:pPr algn="l">
              <a:lnSpc>
                <a:spcPct val="100000"/>
              </a:lnSpc>
              <a:spcBef>
                <a:spcPts val="1029"/>
              </a:spcBef>
              <a:spcAft>
                <a:spcPts val="1029"/>
              </a:spcAft>
            </a:pPr>
            <a:r>
              <a:rPr lang="en-US" sz="900" b="0" i="0" dirty="0">
                <a:solidFill>
                  <a:schemeClr val="bg1">
                    <a:lumMod val="85000"/>
                    <a:lumOff val="15000"/>
                  </a:schemeClr>
                </a:solidFill>
                <a:effectLst/>
                <a:latin typeface="DeepSeek-CJK-patch"/>
              </a:rPr>
              <a:t>Just like tenants don’t need to know how the plumbing or electricity is distributed, VMs run isolated from each other while sharing the same physical hardware.</a:t>
            </a:r>
            <a:endParaRPr lang="en-US" sz="900" dirty="0">
              <a:solidFill>
                <a:schemeClr val="bg2">
                  <a:lumMod val="25000"/>
                </a:schemeClr>
              </a:solidFill>
              <a:latin typeface="DeepSeek-CJK-patch"/>
            </a:endParaRPr>
          </a:p>
          <a:p>
            <a:pPr algn="l">
              <a:lnSpc>
                <a:spcPts val="2143"/>
              </a:lnSpc>
              <a:spcBef>
                <a:spcPts val="1029"/>
              </a:spcBef>
              <a:spcAft>
                <a:spcPts val="300"/>
              </a:spcAft>
            </a:pPr>
            <a:endParaRPr lang="en-US" sz="1800" b="1" i="0" dirty="0">
              <a:solidFill>
                <a:schemeClr val="bg2">
                  <a:lumMod val="25000"/>
                </a:schemeClr>
              </a:solidFill>
              <a:effectLst/>
              <a:latin typeface="DeepSeek-CJK-patch"/>
            </a:endParaRPr>
          </a:p>
          <a:p>
            <a:endParaRPr lang="en-US" sz="1050" dirty="0">
              <a:solidFill>
                <a:schemeClr val="bg2">
                  <a:lumMod val="25000"/>
                </a:schemeClr>
              </a:solidFill>
            </a:endParaRPr>
          </a:p>
          <a:p>
            <a:pPr lvl="1"/>
            <a:endParaRPr lang="en-US" dirty="0">
              <a:solidFill>
                <a:schemeClr val="bg2">
                  <a:lumMod val="25000"/>
                </a:schemeClr>
              </a:solidFill>
            </a:endParaRPr>
          </a:p>
        </p:txBody>
      </p:sp>
      <p:pic>
        <p:nvPicPr>
          <p:cNvPr id="1028" name="Picture 4">
            <a:extLst>
              <a:ext uri="{FF2B5EF4-FFF2-40B4-BE49-F238E27FC236}">
                <a16:creationId xmlns:a16="http://schemas.microsoft.com/office/drawing/2014/main" id="{4CC49AD3-E5DD-4045-CA7A-C65131C05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294" y="1826095"/>
            <a:ext cx="8263866" cy="46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63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F25D-7179-15A8-7182-999A61140B15}"/>
              </a:ext>
            </a:extLst>
          </p:cNvPr>
          <p:cNvSpPr>
            <a:spLocks noGrp="1"/>
          </p:cNvSpPr>
          <p:nvPr>
            <p:ph type="title"/>
          </p:nvPr>
        </p:nvSpPr>
        <p:spPr/>
        <p:txBody>
          <a:bodyPr/>
          <a:lstStyle/>
          <a:p>
            <a:r>
              <a:rPr lang="en-US" b="1" i="0" dirty="0">
                <a:effectLst/>
                <a:latin typeface="DeepSeek-CJK-patch"/>
              </a:rPr>
              <a:t>Conclusion</a:t>
            </a:r>
            <a:endParaRPr lang="en-US" dirty="0"/>
          </a:p>
        </p:txBody>
      </p:sp>
      <p:sp>
        <p:nvSpPr>
          <p:cNvPr id="3" name="Content Placeholder 2">
            <a:extLst>
              <a:ext uri="{FF2B5EF4-FFF2-40B4-BE49-F238E27FC236}">
                <a16:creationId xmlns:a16="http://schemas.microsoft.com/office/drawing/2014/main" id="{F9D64B91-2445-D284-926B-F1068491FB12}"/>
              </a:ext>
            </a:extLst>
          </p:cNvPr>
          <p:cNvSpPr>
            <a:spLocks noGrp="1"/>
          </p:cNvSpPr>
          <p:nvPr>
            <p:ph sz="quarter" idx="13"/>
          </p:nvPr>
        </p:nvSpPr>
        <p:spPr>
          <a:xfrm>
            <a:off x="595523" y="2676524"/>
            <a:ext cx="3770872" cy="3924469"/>
          </a:xfrm>
        </p:spPr>
        <p:txBody>
          <a:bodyPr>
            <a:normAutofit fontScale="92500"/>
          </a:bodyPr>
          <a:lstStyle/>
          <a:p>
            <a:pPr algn="l">
              <a:lnSpc>
                <a:spcPts val="2143"/>
              </a:lnSpc>
              <a:spcBef>
                <a:spcPts val="1029"/>
              </a:spcBef>
              <a:spcAft>
                <a:spcPts val="300"/>
              </a:spcAft>
              <a:buFont typeface="+mj-lt"/>
              <a:buAutoNum type="arabicPeriod"/>
            </a:pPr>
            <a:r>
              <a:rPr lang="en-US" b="1" i="0" dirty="0">
                <a:effectLst/>
                <a:latin typeface="DeepSeek-CJK-patch"/>
              </a:rPr>
              <a:t>Paradigm Shift</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LLMs as OS kernels enable "operating systems with soul."</a:t>
            </a:r>
          </a:p>
          <a:p>
            <a:pPr algn="l">
              <a:lnSpc>
                <a:spcPts val="2143"/>
              </a:lnSpc>
              <a:spcBef>
                <a:spcPts val="300"/>
              </a:spcBef>
              <a:spcAft>
                <a:spcPts val="300"/>
              </a:spcAft>
              <a:buFont typeface="+mj-lt"/>
              <a:buAutoNum type="arabicPeriod"/>
            </a:pPr>
            <a:r>
              <a:rPr lang="en-US" b="1" i="0" dirty="0">
                <a:effectLst/>
                <a:latin typeface="DeepSeek-CJK-patch"/>
              </a:rPr>
              <a:t>Democratization</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Natural language programming → no-code AI development.</a:t>
            </a:r>
          </a:p>
          <a:p>
            <a:pPr algn="l">
              <a:lnSpc>
                <a:spcPts val="2143"/>
              </a:lnSpc>
              <a:spcBef>
                <a:spcPts val="300"/>
              </a:spcBef>
              <a:spcAft>
                <a:spcPts val="300"/>
              </a:spcAft>
              <a:buFont typeface="+mj-lt"/>
              <a:buAutoNum type="arabicPeriod"/>
            </a:pPr>
            <a:r>
              <a:rPr lang="en-US" b="1" i="0" dirty="0">
                <a:effectLst/>
                <a:latin typeface="DeepSeek-CJK-patch"/>
              </a:rPr>
              <a:t>Future Work</a:t>
            </a:r>
            <a:endParaRPr lang="en-US" b="0" i="0" dirty="0">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effectLst/>
                <a:latin typeface="DeepSeek-CJK-patch"/>
              </a:rPr>
              <a:t>Focus on security, scalability, and human-AI symbiosis.</a:t>
            </a:r>
          </a:p>
          <a:p>
            <a:endParaRPr lang="en-US" dirty="0"/>
          </a:p>
        </p:txBody>
      </p:sp>
      <p:sp>
        <p:nvSpPr>
          <p:cNvPr id="5" name="TextBox 4">
            <a:extLst>
              <a:ext uri="{FF2B5EF4-FFF2-40B4-BE49-F238E27FC236}">
                <a16:creationId xmlns:a16="http://schemas.microsoft.com/office/drawing/2014/main" id="{C4A96CBE-2C5F-008E-D3A8-F52B42D893C6}"/>
              </a:ext>
            </a:extLst>
          </p:cNvPr>
          <p:cNvSpPr txBox="1"/>
          <p:nvPr/>
        </p:nvSpPr>
        <p:spPr>
          <a:xfrm>
            <a:off x="4366395" y="2277885"/>
            <a:ext cx="7055489" cy="1592744"/>
          </a:xfrm>
          <a:prstGeom prst="rect">
            <a:avLst/>
          </a:prstGeom>
          <a:noFill/>
        </p:spPr>
        <p:txBody>
          <a:bodyPr wrap="square" rtlCol="0">
            <a:spAutoFit/>
          </a:bodyPr>
          <a:lstStyle/>
          <a:p>
            <a:pPr algn="l">
              <a:lnSpc>
                <a:spcPts val="2143"/>
              </a:lnSpc>
              <a:spcBef>
                <a:spcPts val="1029"/>
              </a:spcBef>
              <a:spcAft>
                <a:spcPts val="1029"/>
              </a:spcAft>
              <a:buNone/>
            </a:pPr>
            <a:r>
              <a:rPr lang="en-US" b="1" i="0" dirty="0">
                <a:solidFill>
                  <a:schemeClr val="bg1"/>
                </a:solidFill>
                <a:effectLst/>
                <a:latin typeface="DeepSeek-CJK-patch"/>
              </a:rPr>
              <a:t>Example:</a:t>
            </a:r>
            <a:endParaRPr lang="en-US" b="0" i="0" dirty="0">
              <a:solidFill>
                <a:schemeClr val="bg1"/>
              </a:solidFill>
              <a:effectLst/>
              <a:latin typeface="DeepSeek-CJK-patch"/>
            </a:endParaRPr>
          </a:p>
          <a:p>
            <a:pPr algn="l">
              <a:lnSpc>
                <a:spcPts val="2143"/>
              </a:lnSpc>
              <a:spcBef>
                <a:spcPts val="1029"/>
              </a:spcBef>
              <a:spcAft>
                <a:spcPts val="1029"/>
              </a:spcAft>
            </a:pPr>
            <a:r>
              <a:rPr lang="en-US" b="0" i="1" dirty="0">
                <a:solidFill>
                  <a:schemeClr val="bg1"/>
                </a:solidFill>
                <a:effectLst/>
                <a:latin typeface="DeepSeek-CJK-patch"/>
              </a:rPr>
              <a:t>Old way:</a:t>
            </a:r>
            <a:r>
              <a:rPr lang="en-US" b="0" i="0" dirty="0">
                <a:solidFill>
                  <a:schemeClr val="bg1"/>
                </a:solidFill>
                <a:effectLst/>
                <a:latin typeface="DeepSeek-CJK-patch"/>
              </a:rPr>
              <a:t> You manually set phone alarms for meetings.</a:t>
            </a:r>
          </a:p>
          <a:p>
            <a:pPr algn="l">
              <a:lnSpc>
                <a:spcPts val="2143"/>
              </a:lnSpc>
              <a:spcBef>
                <a:spcPts val="300"/>
              </a:spcBef>
              <a:spcAft>
                <a:spcPts val="1029"/>
              </a:spcAft>
            </a:pPr>
            <a:r>
              <a:rPr lang="en-US" b="0" i="1" dirty="0">
                <a:solidFill>
                  <a:schemeClr val="bg1"/>
                </a:solidFill>
                <a:effectLst/>
                <a:latin typeface="DeepSeek-CJK-patch"/>
              </a:rPr>
              <a:t>AIOS way:</a:t>
            </a:r>
            <a:r>
              <a:rPr lang="en-US" b="0" i="0" dirty="0">
                <a:solidFill>
                  <a:schemeClr val="bg1"/>
                </a:solidFill>
                <a:effectLst/>
                <a:latin typeface="DeepSeek-CJK-patch"/>
              </a:rPr>
              <a:t> Your OS analyzes emails/calendar → </a:t>
            </a:r>
            <a:r>
              <a:rPr lang="en-US" b="0" i="1" dirty="0">
                <a:solidFill>
                  <a:schemeClr val="bg1"/>
                </a:solidFill>
                <a:effectLst/>
                <a:latin typeface="DeepSeek-CJK-patch"/>
              </a:rPr>
              <a:t>automatically</a:t>
            </a:r>
            <a:r>
              <a:rPr lang="en-US" b="0" i="0" dirty="0">
                <a:solidFill>
                  <a:schemeClr val="bg1"/>
                </a:solidFill>
                <a:effectLst/>
                <a:latin typeface="DeepSeek-CJK-patch"/>
              </a:rPr>
              <a:t> sets reminders + books transport.</a:t>
            </a:r>
          </a:p>
        </p:txBody>
      </p:sp>
      <p:sp>
        <p:nvSpPr>
          <p:cNvPr id="6" name="TextBox 5">
            <a:extLst>
              <a:ext uri="{FF2B5EF4-FFF2-40B4-BE49-F238E27FC236}">
                <a16:creationId xmlns:a16="http://schemas.microsoft.com/office/drawing/2014/main" id="{A3CE76CD-BDCE-7DD3-9646-9A9135FA6BEB}"/>
              </a:ext>
            </a:extLst>
          </p:cNvPr>
          <p:cNvSpPr txBox="1"/>
          <p:nvPr/>
        </p:nvSpPr>
        <p:spPr>
          <a:xfrm>
            <a:off x="4366395" y="4315592"/>
            <a:ext cx="4918282" cy="646331"/>
          </a:xfrm>
          <a:prstGeom prst="rect">
            <a:avLst/>
          </a:prstGeom>
          <a:noFill/>
        </p:spPr>
        <p:txBody>
          <a:bodyPr wrap="square" rtlCol="0">
            <a:spAutoFit/>
          </a:bodyPr>
          <a:lstStyle/>
          <a:p>
            <a:r>
              <a:rPr lang="en-US" b="0" i="0" dirty="0">
                <a:solidFill>
                  <a:schemeClr val="bg1"/>
                </a:solidFill>
                <a:effectLst/>
                <a:latin typeface="DeepSeek-CJK-patch"/>
              </a:rPr>
              <a:t>Today, building apps requires coding. With AIOS: </a:t>
            </a:r>
          </a:p>
          <a:p>
            <a:r>
              <a:rPr lang="en-US" b="0" i="0" dirty="0">
                <a:solidFill>
                  <a:schemeClr val="bg1"/>
                </a:solidFill>
                <a:effectLst/>
                <a:latin typeface="DeepSeek-CJK-patch"/>
              </a:rPr>
              <a:t>Anyone can "program" by </a:t>
            </a:r>
            <a:r>
              <a:rPr lang="en-US" b="1" i="0" dirty="0">
                <a:solidFill>
                  <a:schemeClr val="bg1"/>
                </a:solidFill>
                <a:effectLst/>
                <a:latin typeface="DeepSeek-CJK-patch"/>
              </a:rPr>
              <a:t>just talking</a:t>
            </a:r>
            <a:endParaRPr lang="en-US" dirty="0">
              <a:solidFill>
                <a:schemeClr val="bg1"/>
              </a:solidFill>
            </a:endParaRPr>
          </a:p>
        </p:txBody>
      </p:sp>
      <p:sp>
        <p:nvSpPr>
          <p:cNvPr id="7" name="TextBox 6">
            <a:extLst>
              <a:ext uri="{FF2B5EF4-FFF2-40B4-BE49-F238E27FC236}">
                <a16:creationId xmlns:a16="http://schemas.microsoft.com/office/drawing/2014/main" id="{36635DD3-C386-3F72-EBA6-B4D143A4E047}"/>
              </a:ext>
            </a:extLst>
          </p:cNvPr>
          <p:cNvSpPr txBox="1"/>
          <p:nvPr/>
        </p:nvSpPr>
        <p:spPr>
          <a:xfrm>
            <a:off x="4367021" y="5406886"/>
            <a:ext cx="3427477" cy="923330"/>
          </a:xfrm>
          <a:prstGeom prst="rect">
            <a:avLst/>
          </a:prstGeom>
          <a:noFill/>
        </p:spPr>
        <p:txBody>
          <a:bodyPr wrap="none" rtlCol="0">
            <a:spAutoFit/>
          </a:bodyPr>
          <a:lstStyle/>
          <a:p>
            <a:r>
              <a:rPr lang="en-US" b="0" i="0" dirty="0">
                <a:solidFill>
                  <a:schemeClr val="bg1"/>
                </a:solidFill>
                <a:effectLst/>
                <a:latin typeface="DeepSeek-CJK-patch"/>
              </a:rPr>
              <a:t>Malicious "jailbreak" prompts</a:t>
            </a:r>
          </a:p>
          <a:p>
            <a:r>
              <a:rPr lang="en-US" b="0" i="0" dirty="0">
                <a:solidFill>
                  <a:schemeClr val="bg1"/>
                </a:solidFill>
                <a:effectLst/>
                <a:latin typeface="DeepSeek-CJK-patch"/>
              </a:rPr>
              <a:t>System crashes during peak usage</a:t>
            </a:r>
            <a:endParaRPr lang="en-US" dirty="0">
              <a:solidFill>
                <a:schemeClr val="bg1"/>
              </a:solidFill>
              <a:latin typeface="DeepSeek-CJK-patch"/>
            </a:endParaRPr>
          </a:p>
          <a:p>
            <a:r>
              <a:rPr lang="en-US" b="0" i="0" dirty="0">
                <a:solidFill>
                  <a:schemeClr val="bg1"/>
                </a:solidFill>
                <a:effectLst/>
                <a:latin typeface="DeepSeek-CJK-patch"/>
              </a:rPr>
              <a:t>When should AI override humans?</a:t>
            </a:r>
            <a:endParaRPr lang="en-US" dirty="0">
              <a:solidFill>
                <a:schemeClr val="bg1"/>
              </a:solidFill>
            </a:endParaRPr>
          </a:p>
        </p:txBody>
      </p:sp>
    </p:spTree>
    <p:extLst>
      <p:ext uri="{BB962C8B-B14F-4D97-AF65-F5344CB8AC3E}">
        <p14:creationId xmlns:p14="http://schemas.microsoft.com/office/powerpoint/2010/main" val="1052607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1612-070D-0DED-70D1-CEADD32C40C2}"/>
              </a:ext>
            </a:extLst>
          </p:cNvPr>
          <p:cNvSpPr>
            <a:spLocks noGrp="1"/>
          </p:cNvSpPr>
          <p:nvPr>
            <p:ph type="title"/>
          </p:nvPr>
        </p:nvSpPr>
        <p:spPr/>
        <p:txBody>
          <a:bodyPr/>
          <a:lstStyle/>
          <a:p>
            <a:r>
              <a:rPr lang="en-US" dirty="0"/>
              <a:t>Little Implementation Of AIOS</a:t>
            </a:r>
          </a:p>
        </p:txBody>
      </p:sp>
      <p:pic>
        <p:nvPicPr>
          <p:cNvPr id="8" name="Content Placeholder 7">
            <a:extLst>
              <a:ext uri="{FF2B5EF4-FFF2-40B4-BE49-F238E27FC236}">
                <a16:creationId xmlns:a16="http://schemas.microsoft.com/office/drawing/2014/main" id="{240752EA-5B0F-896B-AF39-420C0BD8A38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94360" y="2238513"/>
            <a:ext cx="4757367" cy="4421079"/>
          </a:xfrm>
        </p:spPr>
      </p:pic>
      <p:pic>
        <p:nvPicPr>
          <p:cNvPr id="6" name="Content Placeholder 5">
            <a:extLst>
              <a:ext uri="{FF2B5EF4-FFF2-40B4-BE49-F238E27FC236}">
                <a16:creationId xmlns:a16="http://schemas.microsoft.com/office/drawing/2014/main" id="{44653596-6AB7-888E-516E-CBC56672532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300174" y="1772725"/>
            <a:ext cx="4961541" cy="4967614"/>
          </a:xfrm>
        </p:spPr>
      </p:pic>
    </p:spTree>
    <p:extLst>
      <p:ext uri="{BB962C8B-B14F-4D97-AF65-F5344CB8AC3E}">
        <p14:creationId xmlns:p14="http://schemas.microsoft.com/office/powerpoint/2010/main" val="522284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A797-8439-BC6A-C7AE-FCC09900B01F}"/>
              </a:ext>
            </a:extLst>
          </p:cNvPr>
          <p:cNvSpPr>
            <a:spLocks noGrp="1"/>
          </p:cNvSpPr>
          <p:nvPr>
            <p:ph type="title"/>
          </p:nvPr>
        </p:nvSpPr>
        <p:spPr/>
        <p:txBody>
          <a:bodyPr/>
          <a:lstStyle/>
          <a:p>
            <a:r>
              <a:rPr lang="en-US" b="1" i="0" dirty="0">
                <a:effectLst/>
                <a:latin typeface="DeepSeek-CJK-patch"/>
              </a:rPr>
              <a:t>Challenges &amp; Open Questions</a:t>
            </a:r>
            <a:endParaRPr lang="en-US" dirty="0"/>
          </a:p>
        </p:txBody>
      </p:sp>
      <p:sp>
        <p:nvSpPr>
          <p:cNvPr id="3" name="Content Placeholder 2">
            <a:extLst>
              <a:ext uri="{FF2B5EF4-FFF2-40B4-BE49-F238E27FC236}">
                <a16:creationId xmlns:a16="http://schemas.microsoft.com/office/drawing/2014/main" id="{52781B0C-B2D8-0BCC-856B-0B945C154E6B}"/>
              </a:ext>
            </a:extLst>
          </p:cNvPr>
          <p:cNvSpPr>
            <a:spLocks noGrp="1"/>
          </p:cNvSpPr>
          <p:nvPr>
            <p:ph sz="quarter" idx="13"/>
          </p:nvPr>
        </p:nvSpPr>
        <p:spPr>
          <a:xfrm>
            <a:off x="595523" y="2676525"/>
            <a:ext cx="4614934" cy="3597470"/>
          </a:xfrm>
        </p:spPr>
        <p:txBody>
          <a:bodyPr/>
          <a:lstStyle/>
          <a:p>
            <a:pPr algn="l">
              <a:lnSpc>
                <a:spcPts val="2143"/>
              </a:lnSpc>
              <a:spcBef>
                <a:spcPts val="1029"/>
              </a:spcBef>
              <a:spcAft>
                <a:spcPts val="1029"/>
              </a:spcAft>
              <a:buNone/>
            </a:pPr>
            <a:r>
              <a:rPr lang="en-US" b="1" i="0" dirty="0">
                <a:effectLst/>
                <a:latin typeface="DeepSeek-CJK-patch"/>
              </a:rPr>
              <a:t>Technical</a:t>
            </a:r>
            <a:br>
              <a:rPr lang="en-US" b="0" i="0" dirty="0">
                <a:effectLst/>
                <a:latin typeface="DeepSeek-CJK-patch"/>
              </a:rPr>
            </a:br>
            <a:r>
              <a:rPr lang="en-US" b="0" i="0" dirty="0">
                <a:effectLst/>
                <a:latin typeface="DeepSeek-CJK-patch"/>
              </a:rPr>
              <a:t>Energy efficiency (1 LLM query ≈ 100 Google searches)</a:t>
            </a:r>
            <a:br>
              <a:rPr lang="en-US" b="0" i="0" dirty="0">
                <a:effectLst/>
                <a:latin typeface="DeepSeek-CJK-patch"/>
              </a:rPr>
            </a:br>
            <a:r>
              <a:rPr lang="en-US" b="0" i="0" dirty="0">
                <a:effectLst/>
                <a:latin typeface="DeepSeek-CJK-patch"/>
              </a:rPr>
              <a:t>Real-time constraints (e.g., stock trading agents)</a:t>
            </a:r>
          </a:p>
          <a:p>
            <a:pPr algn="l">
              <a:lnSpc>
                <a:spcPts val="2143"/>
              </a:lnSpc>
              <a:spcBef>
                <a:spcPts val="1029"/>
              </a:spcBef>
              <a:spcAft>
                <a:spcPts val="1029"/>
              </a:spcAft>
              <a:buNone/>
            </a:pPr>
            <a:r>
              <a:rPr lang="en-US" b="1" i="0" dirty="0">
                <a:effectLst/>
                <a:latin typeface="DeepSeek-CJK-patch"/>
              </a:rPr>
              <a:t>Ethical</a:t>
            </a:r>
            <a:br>
              <a:rPr lang="en-US" b="0" i="0" dirty="0">
                <a:effectLst/>
                <a:latin typeface="DeepSeek-CJK-patch"/>
              </a:rPr>
            </a:br>
            <a:r>
              <a:rPr lang="en-US" b="0" i="0" dirty="0">
                <a:effectLst/>
                <a:latin typeface="DeepSeek-CJK-patch"/>
              </a:rPr>
              <a:t>Bias mitigation in agent decisions</a:t>
            </a:r>
            <a:br>
              <a:rPr lang="en-US" b="0" i="0" dirty="0">
                <a:effectLst/>
                <a:latin typeface="DeepSeek-CJK-patch"/>
              </a:rPr>
            </a:br>
            <a:r>
              <a:rPr lang="en-US" b="0" i="0" dirty="0">
                <a:effectLst/>
                <a:latin typeface="DeepSeek-CJK-patch"/>
              </a:rPr>
              <a:t>Explainability of multi-agent workflows</a:t>
            </a:r>
          </a:p>
          <a:p>
            <a:pPr algn="l">
              <a:lnSpc>
                <a:spcPts val="2143"/>
              </a:lnSpc>
              <a:spcBef>
                <a:spcPts val="1029"/>
              </a:spcBef>
              <a:spcAft>
                <a:spcPts val="1029"/>
              </a:spcAft>
            </a:pPr>
            <a:r>
              <a:rPr lang="en-US" b="1" i="0" dirty="0">
                <a:effectLst/>
                <a:latin typeface="DeepSeek-CJK-patch"/>
              </a:rPr>
              <a:t>Open Questions</a:t>
            </a:r>
            <a:br>
              <a:rPr lang="en-US" b="0" i="0" dirty="0">
                <a:effectLst/>
                <a:latin typeface="DeepSeek-CJK-patch"/>
              </a:rPr>
            </a:br>
            <a:r>
              <a:rPr lang="en-US" b="0" i="0" dirty="0">
                <a:effectLst/>
                <a:latin typeface="DeepSeek-CJK-patch"/>
              </a:rPr>
              <a:t>Should critical systems (healthcare) allow full agent autonomy?</a:t>
            </a:r>
          </a:p>
        </p:txBody>
      </p:sp>
      <p:sp>
        <p:nvSpPr>
          <p:cNvPr id="5" name="TextBox 4">
            <a:extLst>
              <a:ext uri="{FF2B5EF4-FFF2-40B4-BE49-F238E27FC236}">
                <a16:creationId xmlns:a16="http://schemas.microsoft.com/office/drawing/2014/main" id="{58AE2664-E4CC-5125-A71E-374A1B22A788}"/>
              </a:ext>
            </a:extLst>
          </p:cNvPr>
          <p:cNvSpPr txBox="1"/>
          <p:nvPr/>
        </p:nvSpPr>
        <p:spPr>
          <a:xfrm>
            <a:off x="4988620" y="2676525"/>
            <a:ext cx="3782045" cy="923330"/>
          </a:xfrm>
          <a:prstGeom prst="rect">
            <a:avLst/>
          </a:prstGeom>
          <a:noFill/>
        </p:spPr>
        <p:txBody>
          <a:bodyPr wrap="square" rtlCol="0">
            <a:spAutoFit/>
          </a:bodyPr>
          <a:lstStyle/>
          <a:p>
            <a:r>
              <a:rPr lang="en-US" b="0" i="1" dirty="0">
                <a:solidFill>
                  <a:schemeClr val="bg1"/>
                </a:solidFill>
                <a:effectLst/>
                <a:latin typeface="DeepSeek-CJK-patch"/>
              </a:rPr>
              <a:t>Example:</a:t>
            </a:r>
            <a:r>
              <a:rPr lang="en-US" b="0" i="0" dirty="0">
                <a:solidFill>
                  <a:schemeClr val="bg1"/>
                </a:solidFill>
                <a:effectLst/>
                <a:latin typeface="DeepSeek-CJK-patch"/>
              </a:rPr>
              <a:t> AIOS agents in smartphones → battery drains 10x faster.</a:t>
            </a:r>
          </a:p>
          <a:p>
            <a:endParaRPr lang="en-US" dirty="0">
              <a:solidFill>
                <a:schemeClr val="bg1"/>
              </a:solidFill>
            </a:endParaRPr>
          </a:p>
        </p:txBody>
      </p:sp>
      <p:sp>
        <p:nvSpPr>
          <p:cNvPr id="6" name="TextBox 5">
            <a:extLst>
              <a:ext uri="{FF2B5EF4-FFF2-40B4-BE49-F238E27FC236}">
                <a16:creationId xmlns:a16="http://schemas.microsoft.com/office/drawing/2014/main" id="{D780B45B-80E2-10F3-D79A-BDDF8478C9EB}"/>
              </a:ext>
            </a:extLst>
          </p:cNvPr>
          <p:cNvSpPr txBox="1"/>
          <p:nvPr/>
        </p:nvSpPr>
        <p:spPr>
          <a:xfrm>
            <a:off x="4988620" y="3894734"/>
            <a:ext cx="6745233" cy="1233671"/>
          </a:xfrm>
          <a:prstGeom prst="rect">
            <a:avLst/>
          </a:prstGeom>
          <a:noFill/>
        </p:spPr>
        <p:txBody>
          <a:bodyPr wrap="square" rtlCol="0">
            <a:spAutoFit/>
          </a:bodyPr>
          <a:lstStyle/>
          <a:p>
            <a:pPr>
              <a:lnSpc>
                <a:spcPts val="2143"/>
              </a:lnSpc>
              <a:spcBef>
                <a:spcPts val="1029"/>
              </a:spcBef>
              <a:spcAft>
                <a:spcPts val="300"/>
              </a:spcAft>
            </a:pPr>
            <a:r>
              <a:rPr lang="en-US" b="1" i="0" dirty="0">
                <a:solidFill>
                  <a:schemeClr val="bg1"/>
                </a:solidFill>
                <a:effectLst/>
                <a:latin typeface="DeepSeek-CJK-patch"/>
              </a:rPr>
              <a:t>Bias in Decisions: The "Unfair Hiring Manager" Problem</a:t>
            </a:r>
            <a:endParaRPr lang="en-US" b="0" i="0" dirty="0">
              <a:solidFill>
                <a:schemeClr val="bg1"/>
              </a:solidFill>
              <a:effectLst/>
              <a:latin typeface="DeepSeek-CJK-patch"/>
            </a:endParaRPr>
          </a:p>
          <a:p>
            <a:pPr algn="l">
              <a:lnSpc>
                <a:spcPts val="2143"/>
              </a:lnSpc>
              <a:spcBef>
                <a:spcPts val="1029"/>
              </a:spcBef>
              <a:spcAft>
                <a:spcPts val="300"/>
              </a:spcAft>
            </a:pPr>
            <a:r>
              <a:rPr lang="en-US" b="0" i="0" dirty="0">
                <a:solidFill>
                  <a:schemeClr val="bg1"/>
                </a:solidFill>
                <a:effectLst/>
                <a:latin typeface="DeepSeek-CJK-patch"/>
              </a:rPr>
              <a:t>Amazon scrapped an AI recruiting tool in 2018 for doing exactly this.</a:t>
            </a:r>
          </a:p>
          <a:p>
            <a:pPr algn="l">
              <a:lnSpc>
                <a:spcPts val="2143"/>
              </a:lnSpc>
              <a:spcBef>
                <a:spcPts val="1029"/>
              </a:spcBef>
              <a:spcAft>
                <a:spcPts val="300"/>
              </a:spcAft>
            </a:pPr>
            <a:endParaRPr lang="en-US" b="0" i="0" dirty="0">
              <a:solidFill>
                <a:schemeClr val="bg1"/>
              </a:solidFill>
              <a:effectLst/>
              <a:latin typeface="DeepSeek-CJK-patch"/>
            </a:endParaRPr>
          </a:p>
        </p:txBody>
      </p:sp>
    </p:spTree>
    <p:extLst>
      <p:ext uri="{BB962C8B-B14F-4D97-AF65-F5344CB8AC3E}">
        <p14:creationId xmlns:p14="http://schemas.microsoft.com/office/powerpoint/2010/main" val="2638932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ABD308-8652-8BDA-EE0D-71474C29C5A2}"/>
              </a:ext>
            </a:extLst>
          </p:cNvPr>
          <p:cNvSpPr>
            <a:spLocks noGrp="1"/>
          </p:cNvSpPr>
          <p:nvPr>
            <p:ph type="body" sz="quarter" idx="11"/>
          </p:nvPr>
        </p:nvSpPr>
        <p:spPr/>
        <p:txBody>
          <a:bodyPr/>
          <a:lstStyle/>
          <a:p>
            <a:r>
              <a:rPr lang="en-US" sz="4000" kern="1200" dirty="0">
                <a:solidFill>
                  <a:schemeClr val="tx2"/>
                </a:solidFill>
                <a:effectLst/>
                <a:latin typeface="Franklin Gothic Book" panose="020B0503020102020204" pitchFamily="34" charset="0"/>
                <a:ea typeface="+mn-ea"/>
                <a:cs typeface="+mn-cs"/>
              </a:rPr>
              <a:t>We are looking for Questions </a:t>
            </a:r>
            <a:endParaRPr lang="en-US" sz="4400" dirty="0">
              <a:solidFill>
                <a:schemeClr val="tx2"/>
              </a:solidFill>
              <a:effectLst/>
            </a:endParaRPr>
          </a:p>
        </p:txBody>
      </p:sp>
      <p:pic>
        <p:nvPicPr>
          <p:cNvPr id="2050" name="Picture 2">
            <a:extLst>
              <a:ext uri="{FF2B5EF4-FFF2-40B4-BE49-F238E27FC236}">
                <a16:creationId xmlns:a16="http://schemas.microsoft.com/office/drawing/2014/main" id="{475652E4-FD2E-1C1C-FBC0-E4FEB9FBA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905" y="91980"/>
            <a:ext cx="4170315" cy="362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785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AD8E-50F2-866B-A473-2FCBDA457AD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964FCE9-595F-07A1-FC34-59CF7B51E150}"/>
              </a:ext>
            </a:extLst>
          </p:cNvPr>
          <p:cNvSpPr>
            <a:spLocks noGrp="1"/>
          </p:cNvSpPr>
          <p:nvPr>
            <p:ph type="body" sz="quarter" idx="11"/>
          </p:nvPr>
        </p:nvSpPr>
        <p:spPr>
          <a:xfrm>
            <a:off x="5155899" y="4350163"/>
            <a:ext cx="6640406" cy="1845309"/>
          </a:xfrm>
        </p:spPr>
        <p:txBody>
          <a:bodyPr/>
          <a:lstStyle/>
          <a:p>
            <a:pPr marL="0" indent="0" algn="l" rtl="0" eaLnBrk="1" latinLnBrk="0" hangingPunct="1">
              <a:lnSpc>
                <a:spcPct val="90000"/>
              </a:lnSpc>
              <a:spcBef>
                <a:spcPts val="1000"/>
              </a:spcBef>
            </a:pPr>
            <a:r>
              <a:rPr lang="en-US" sz="4000" b="1" i="0" kern="1200" dirty="0">
                <a:solidFill>
                  <a:srgbClr val="5D7D40"/>
                </a:solidFill>
                <a:effectLst/>
                <a:latin typeface="Franklin Gothic Book" panose="020B0503020102020204" pitchFamily="34" charset="0"/>
                <a:ea typeface="+mn-ea"/>
                <a:cs typeface="+mn-cs"/>
              </a:rPr>
              <a:t>If you have any question ...please keep it for yourself .. We are not GPT</a:t>
            </a:r>
            <a:endParaRPr lang="en-US" sz="6000" dirty="0">
              <a:effectLst/>
            </a:endParaRPr>
          </a:p>
        </p:txBody>
      </p:sp>
      <p:pic>
        <p:nvPicPr>
          <p:cNvPr id="3" name="Picture 2">
            <a:extLst>
              <a:ext uri="{FF2B5EF4-FFF2-40B4-BE49-F238E27FC236}">
                <a16:creationId xmlns:a16="http://schemas.microsoft.com/office/drawing/2014/main" id="{A5FE486C-4A6F-0673-0B19-274D88EC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899" y="200364"/>
            <a:ext cx="6858000" cy="3600450"/>
          </a:xfrm>
          <a:prstGeom prst="rect">
            <a:avLst/>
          </a:prstGeom>
        </p:spPr>
      </p:pic>
    </p:spTree>
    <p:extLst>
      <p:ext uri="{BB962C8B-B14F-4D97-AF65-F5344CB8AC3E}">
        <p14:creationId xmlns:p14="http://schemas.microsoft.com/office/powerpoint/2010/main" val="4007433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Tree>
    <p:extLst>
      <p:ext uri="{BB962C8B-B14F-4D97-AF65-F5344CB8AC3E}">
        <p14:creationId xmlns:p14="http://schemas.microsoft.com/office/powerpoint/2010/main" val="426113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294E-9F06-E949-5410-6730BD0293F2}"/>
              </a:ext>
            </a:extLst>
          </p:cNvPr>
          <p:cNvSpPr>
            <a:spLocks noGrp="1"/>
          </p:cNvSpPr>
          <p:nvPr>
            <p:ph type="title"/>
          </p:nvPr>
        </p:nvSpPr>
        <p:spPr/>
        <p:txBody>
          <a:bodyPr/>
          <a:lstStyle/>
          <a:p>
            <a:r>
              <a:rPr lang="en-US" dirty="0"/>
              <a:t>What is Abstraction in VMs</a:t>
            </a:r>
          </a:p>
        </p:txBody>
      </p:sp>
      <p:sp>
        <p:nvSpPr>
          <p:cNvPr id="4" name="TextBox 3">
            <a:extLst>
              <a:ext uri="{FF2B5EF4-FFF2-40B4-BE49-F238E27FC236}">
                <a16:creationId xmlns:a16="http://schemas.microsoft.com/office/drawing/2014/main" id="{76754A74-D63D-0C31-81DF-9F9619192555}"/>
              </a:ext>
            </a:extLst>
          </p:cNvPr>
          <p:cNvSpPr txBox="1"/>
          <p:nvPr/>
        </p:nvSpPr>
        <p:spPr>
          <a:xfrm>
            <a:off x="663388" y="2534024"/>
            <a:ext cx="4201459" cy="4257576"/>
          </a:xfrm>
          <a:prstGeom prst="rect">
            <a:avLst/>
          </a:prstGeom>
          <a:noFill/>
        </p:spPr>
        <p:txBody>
          <a:bodyPr wrap="square" rtlCol="0">
            <a:spAutoFit/>
          </a:bodyPr>
          <a:lstStyle/>
          <a:p>
            <a:r>
              <a:rPr lang="en-US" sz="1200" b="1" i="0" dirty="0">
                <a:solidFill>
                  <a:schemeClr val="bg1"/>
                </a:solidFill>
                <a:effectLst/>
                <a:latin typeface="DeepSeek-CJK-patch"/>
              </a:rPr>
              <a:t>Abstraction</a:t>
            </a:r>
            <a:r>
              <a:rPr lang="en-US" sz="1200" b="0" i="0" dirty="0">
                <a:solidFill>
                  <a:schemeClr val="bg1"/>
                </a:solidFill>
                <a:effectLst/>
                <a:latin typeface="DeepSeek-CJK-patch"/>
              </a:rPr>
              <a:t> in VMs refers to the process of </a:t>
            </a:r>
            <a:r>
              <a:rPr lang="en-US" sz="1200" b="1" i="0" dirty="0">
                <a:solidFill>
                  <a:schemeClr val="bg1"/>
                </a:solidFill>
                <a:effectLst/>
                <a:latin typeface="DeepSeek-CJK-patch"/>
              </a:rPr>
              <a:t>hiding complex hardware details</a:t>
            </a:r>
            <a:r>
              <a:rPr lang="en-US" sz="1200" b="0" i="0" dirty="0">
                <a:solidFill>
                  <a:schemeClr val="bg1"/>
                </a:solidFill>
                <a:effectLst/>
                <a:latin typeface="DeepSeek-CJK-patch"/>
              </a:rPr>
              <a:t> and presenting a </a:t>
            </a:r>
            <a:r>
              <a:rPr lang="en-US" sz="1200" b="1" i="0" dirty="0">
                <a:solidFill>
                  <a:schemeClr val="bg1"/>
                </a:solidFill>
                <a:effectLst/>
                <a:latin typeface="DeepSeek-CJK-patch"/>
              </a:rPr>
              <a:t>simplified, virtualized version</a:t>
            </a:r>
            <a:r>
              <a:rPr lang="en-US" sz="1200" b="0" i="0" dirty="0">
                <a:solidFill>
                  <a:schemeClr val="bg1"/>
                </a:solidFill>
                <a:effectLst/>
                <a:latin typeface="DeepSeek-CJK-patch"/>
              </a:rPr>
              <a:t> of computing resources to guest operating systems (OS) and applications.</a:t>
            </a:r>
          </a:p>
          <a:p>
            <a:endParaRPr lang="en-US" sz="1200" dirty="0">
              <a:solidFill>
                <a:schemeClr val="bg1"/>
              </a:solidFill>
              <a:latin typeface="DeepSeek-CJK-patch"/>
            </a:endParaRPr>
          </a:p>
          <a:p>
            <a:r>
              <a:rPr lang="en-US" sz="1200" dirty="0">
                <a:solidFill>
                  <a:schemeClr val="bg1"/>
                </a:solidFill>
                <a:latin typeface="DeepSeek-CJK-patch"/>
              </a:rPr>
              <a:t>For example: A car’s Dashboard</a:t>
            </a:r>
          </a:p>
          <a:p>
            <a:r>
              <a:rPr lang="en-US" sz="1200" dirty="0">
                <a:solidFill>
                  <a:schemeClr val="bg1"/>
                </a:solidFill>
              </a:rPr>
              <a:t>A car engine has hundreds of parts (pistons, fuel injectors, sensors).</a:t>
            </a:r>
          </a:p>
          <a:p>
            <a:r>
              <a:rPr lang="en-US" sz="1200" b="1" dirty="0">
                <a:solidFill>
                  <a:schemeClr val="bg1"/>
                </a:solidFill>
              </a:rPr>
              <a:t>Equivalent in VM:</a:t>
            </a:r>
            <a:r>
              <a:rPr lang="en-US" sz="1200" dirty="0">
                <a:solidFill>
                  <a:schemeClr val="bg1"/>
                </a:solidFill>
              </a:rPr>
              <a:t> Physical servers have CPUs, RAM, disks, NICs.</a:t>
            </a:r>
          </a:p>
          <a:p>
            <a:r>
              <a:rPr lang="en-US" sz="1200" dirty="0">
                <a:solidFill>
                  <a:schemeClr val="bg1"/>
                </a:solidFill>
              </a:rPr>
              <a:t>You interact with just a speedometer, fuel gauge, and buttons—no need to understand the engine.</a:t>
            </a:r>
          </a:p>
          <a:p>
            <a:r>
              <a:rPr lang="en-US" sz="1200" b="1" dirty="0">
                <a:solidFill>
                  <a:schemeClr val="bg1"/>
                </a:solidFill>
              </a:rPr>
              <a:t>Equivalent in VMs: </a:t>
            </a:r>
            <a:r>
              <a:rPr lang="en-US" sz="1200" dirty="0">
                <a:solidFill>
                  <a:schemeClr val="bg1"/>
                </a:solidFill>
              </a:rPr>
              <a:t>The hypervisor gives each VM a simple "dashboard" (vCPU, </a:t>
            </a:r>
            <a:r>
              <a:rPr lang="en-US" sz="1200" dirty="0" err="1">
                <a:solidFill>
                  <a:schemeClr val="bg1"/>
                </a:solidFill>
              </a:rPr>
              <a:t>vRAM</a:t>
            </a:r>
            <a:r>
              <a:rPr lang="en-US" sz="1200" dirty="0">
                <a:solidFill>
                  <a:schemeClr val="bg1"/>
                </a:solidFill>
              </a:rPr>
              <a:t>, </a:t>
            </a:r>
            <a:r>
              <a:rPr lang="en-US" sz="1200" dirty="0" err="1">
                <a:solidFill>
                  <a:schemeClr val="bg1"/>
                </a:solidFill>
              </a:rPr>
              <a:t>vDisk</a:t>
            </a:r>
            <a:r>
              <a:rPr lang="en-US" sz="1200" dirty="0">
                <a:solidFill>
                  <a:schemeClr val="bg1"/>
                </a:solidFill>
              </a:rPr>
              <a:t>).</a:t>
            </a:r>
          </a:p>
          <a:p>
            <a:r>
              <a:rPr lang="en-US" sz="1200" dirty="0">
                <a:solidFill>
                  <a:schemeClr val="bg1"/>
                </a:solidFill>
              </a:rPr>
              <a:t>If you crash your car, the engine keeps running.</a:t>
            </a:r>
          </a:p>
          <a:p>
            <a:r>
              <a:rPr lang="en-US" sz="1200" b="1" dirty="0">
                <a:solidFill>
                  <a:schemeClr val="bg1"/>
                </a:solidFill>
              </a:rPr>
              <a:t>Equivalent in VMs: </a:t>
            </a:r>
            <a:r>
              <a:rPr lang="en-US" sz="1200" dirty="0">
                <a:solidFill>
                  <a:schemeClr val="bg1"/>
                </a:solidFill>
              </a:rPr>
              <a:t>A crashing app in a VM won’t crash the host.</a:t>
            </a:r>
          </a:p>
          <a:p>
            <a:pPr algn="l">
              <a:spcBef>
                <a:spcPts val="1372"/>
              </a:spcBef>
              <a:spcAft>
                <a:spcPts val="1029"/>
              </a:spcAft>
              <a:buNone/>
            </a:pPr>
            <a:r>
              <a:rPr lang="en-US" sz="1100" b="1" i="0" dirty="0">
                <a:solidFill>
                  <a:schemeClr val="bg1"/>
                </a:solidFill>
                <a:effectLst/>
                <a:latin typeface="DeepSeek-CJK-patch"/>
              </a:rPr>
              <a:t>AWS EC2 (Your "Rental Car")</a:t>
            </a:r>
            <a:br>
              <a:rPr lang="en-US" sz="1100" dirty="0">
                <a:solidFill>
                  <a:schemeClr val="bg1"/>
                </a:solidFill>
                <a:latin typeface="DeepSeek-CJK-patch"/>
              </a:rPr>
            </a:br>
            <a:r>
              <a:rPr lang="en-US" sz="1100" b="1" i="0" dirty="0">
                <a:solidFill>
                  <a:schemeClr val="bg1"/>
                </a:solidFill>
                <a:effectLst/>
                <a:latin typeface="DeepSeek-CJK-patch"/>
              </a:rPr>
              <a:t>What You See</a:t>
            </a:r>
            <a:r>
              <a:rPr lang="en-US" sz="1100" b="0" i="0" dirty="0">
                <a:solidFill>
                  <a:schemeClr val="bg1"/>
                </a:solidFill>
                <a:effectLst/>
                <a:latin typeface="DeepSeek-CJK-patch"/>
              </a:rPr>
              <a:t>: A "virtual server" with 4 vCPUs, 16GB RAM.</a:t>
            </a:r>
            <a:br>
              <a:rPr lang="en-US" sz="1100" b="0" i="0" dirty="0">
                <a:solidFill>
                  <a:schemeClr val="bg1"/>
                </a:solidFill>
                <a:effectLst/>
                <a:latin typeface="DeepSeek-CJK-patch"/>
              </a:rPr>
            </a:br>
            <a:r>
              <a:rPr lang="en-US" sz="1100" b="1" i="0" dirty="0">
                <a:solidFill>
                  <a:schemeClr val="bg1"/>
                </a:solidFill>
                <a:effectLst/>
                <a:latin typeface="DeepSeek-CJK-patch"/>
              </a:rPr>
              <a:t>Reality</a:t>
            </a:r>
            <a:r>
              <a:rPr lang="en-US" sz="1100" b="0" i="0" dirty="0">
                <a:solidFill>
                  <a:schemeClr val="bg1"/>
                </a:solidFill>
                <a:effectLst/>
                <a:latin typeface="DeepSeek-CJK-patch"/>
              </a:rPr>
              <a:t>: It’s abstracted from a massive server cluster in AWS’s data center.</a:t>
            </a:r>
            <a:br>
              <a:rPr lang="en-US" sz="1100" b="0" i="0" dirty="0">
                <a:solidFill>
                  <a:schemeClr val="bg1"/>
                </a:solidFill>
                <a:effectLst/>
                <a:latin typeface="DeepSeek-CJK-patch"/>
              </a:rPr>
            </a:br>
            <a:r>
              <a:rPr lang="en-US" sz="1100" b="1" i="0" dirty="0">
                <a:solidFill>
                  <a:schemeClr val="bg1"/>
                </a:solidFill>
                <a:effectLst/>
                <a:latin typeface="DeepSeek-CJK-patch"/>
              </a:rPr>
              <a:t>Just Like</a:t>
            </a:r>
            <a:r>
              <a:rPr lang="en-US" sz="1100" b="0" i="0" dirty="0">
                <a:solidFill>
                  <a:schemeClr val="bg1"/>
                </a:solidFill>
                <a:effectLst/>
                <a:latin typeface="DeepSeek-CJK-patch"/>
              </a:rPr>
              <a:t>: Renting a car without caring about its engine model.</a:t>
            </a:r>
          </a:p>
        </p:txBody>
      </p:sp>
      <p:pic>
        <p:nvPicPr>
          <p:cNvPr id="1026" name="Picture 2">
            <a:extLst>
              <a:ext uri="{FF2B5EF4-FFF2-40B4-BE49-F238E27FC236}">
                <a16:creationId xmlns:a16="http://schemas.microsoft.com/office/drawing/2014/main" id="{9260FAEA-23A2-6ECE-D00F-40B6A34C0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599" y="2037975"/>
            <a:ext cx="3745255" cy="2106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0B3B3F-8D9F-214F-AC87-9AB06EC1D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29" y="4589927"/>
            <a:ext cx="3490259" cy="19632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42A7EA4-E307-324D-E9A4-973F03D62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271" y="4615325"/>
            <a:ext cx="3399952" cy="191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5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B6F5E-C720-8AB1-12E6-A1C0CBA826C0}"/>
              </a:ext>
            </a:extLst>
          </p:cNvPr>
          <p:cNvSpPr>
            <a:spLocks noGrp="1"/>
          </p:cNvSpPr>
          <p:nvPr>
            <p:ph type="ctrTitle"/>
          </p:nvPr>
        </p:nvSpPr>
        <p:spPr/>
        <p:txBody>
          <a:bodyPr anchor="ctr"/>
          <a:lstStyle/>
          <a:p>
            <a:r>
              <a:rPr lang="en-US" sz="1600" b="0" i="0" dirty="0">
                <a:effectLst/>
                <a:latin typeface="DeepSeek-CJK-patch"/>
              </a:rPr>
              <a:t>A </a:t>
            </a:r>
            <a:r>
              <a:rPr lang="en-US" sz="1600" i="0" dirty="0">
                <a:effectLst/>
                <a:latin typeface="DeepSeek-CJK-patch"/>
              </a:rPr>
              <a:t>hypervisor</a:t>
            </a:r>
            <a:r>
              <a:rPr lang="en-US" sz="1600" b="0" i="0" dirty="0">
                <a:effectLst/>
                <a:latin typeface="DeepSeek-CJK-patch"/>
              </a:rPr>
              <a:t> (or </a:t>
            </a:r>
            <a:r>
              <a:rPr lang="en-US" sz="1600" b="0" i="1" dirty="0">
                <a:effectLst/>
                <a:latin typeface="DeepSeek-CJK-patch"/>
              </a:rPr>
              <a:t>Virtual Machine Monitor, VMM</a:t>
            </a:r>
            <a:r>
              <a:rPr lang="en-US" sz="1600" b="0" i="0" dirty="0">
                <a:effectLst/>
                <a:latin typeface="DeepSeek-CJK-patch"/>
              </a:rPr>
              <a:t>) is software/firmware that creates and manages </a:t>
            </a:r>
            <a:r>
              <a:rPr lang="en-US" sz="1600" i="0" dirty="0">
                <a:effectLst/>
                <a:latin typeface="DeepSeek-CJK-patch"/>
              </a:rPr>
              <a:t>virtual machines (VMs)</a:t>
            </a:r>
            <a:r>
              <a:rPr lang="en-US" sz="1600" b="0" i="0" dirty="0">
                <a:effectLst/>
                <a:latin typeface="DeepSeek-CJK-patch"/>
              </a:rPr>
              <a:t>. It acts as a "traffic cop" for hardware resources, letting multiple VMs share a single physical server safely.</a:t>
            </a:r>
            <a:br>
              <a:rPr lang="en-US" sz="3600" b="0" i="0" dirty="0">
                <a:effectLst/>
              </a:rPr>
            </a:br>
            <a:br>
              <a:rPr lang="en-US" sz="1400" b="0" i="0" dirty="0">
                <a:effectLst/>
              </a:rPr>
            </a:br>
            <a:r>
              <a:rPr lang="en-US" sz="1400" b="1" i="0" dirty="0">
                <a:effectLst/>
              </a:rPr>
              <a:t>Types of Hypervisors</a:t>
            </a:r>
            <a:br>
              <a:rPr lang="en-US" sz="1400" b="0" i="0" dirty="0">
                <a:effectLst/>
              </a:rPr>
            </a:br>
            <a:r>
              <a:rPr lang="en-US" sz="1400" b="0" i="0" dirty="0">
                <a:effectLst/>
              </a:rPr>
              <a:t>1.</a:t>
            </a:r>
            <a:r>
              <a:rPr lang="en-US" sz="1400" b="1" i="0" dirty="0">
                <a:effectLst/>
              </a:rPr>
              <a:t> Type 1 (Bare-metal) </a:t>
            </a:r>
            <a:br>
              <a:rPr lang="en-US" sz="1400" b="1" i="0" dirty="0">
                <a:effectLst/>
              </a:rPr>
            </a:br>
            <a:r>
              <a:rPr lang="en-US" sz="1400" b="1" i="0" dirty="0">
                <a:effectLst/>
              </a:rPr>
              <a:t>	Runs directly on hardware. Highest performance &amp; security. (</a:t>
            </a:r>
            <a:r>
              <a:rPr lang="nn-NO" sz="1400" b="1" i="0" dirty="0">
                <a:effectLst/>
              </a:rPr>
              <a:t>VMware ESXi, Microsoft Hyper-V, Xen</a:t>
            </a:r>
            <a:r>
              <a:rPr lang="en-US" sz="1400" b="1" i="0" dirty="0">
                <a:effectLst/>
              </a:rPr>
              <a:t>) </a:t>
            </a:r>
            <a:r>
              <a:rPr lang="en-US" sz="1400" b="0" i="0" dirty="0">
                <a:effectLst/>
              </a:rPr>
              <a:t>Enterprise servers, cloud computing (AWS, Azure).</a:t>
            </a:r>
            <a:br>
              <a:rPr lang="en-US" sz="1400" b="0" i="0" dirty="0">
                <a:effectLst/>
              </a:rPr>
            </a:br>
            <a:r>
              <a:rPr lang="en-US" sz="1400" b="0" i="0" dirty="0">
                <a:effectLst/>
              </a:rPr>
              <a:t>2. </a:t>
            </a:r>
            <a:r>
              <a:rPr lang="en-US" sz="1400" b="1" i="0" dirty="0">
                <a:effectLst/>
              </a:rPr>
              <a:t>Type 2 (Hosted) </a:t>
            </a:r>
            <a:br>
              <a:rPr lang="en-US" sz="1400" b="1" i="0" dirty="0">
                <a:effectLst/>
              </a:rPr>
            </a:br>
            <a:r>
              <a:rPr lang="en-US" sz="1400" b="1" i="0" dirty="0">
                <a:effectLst/>
              </a:rPr>
              <a:t>	</a:t>
            </a:r>
            <a:r>
              <a:rPr lang="en-US" sz="1400" b="0" i="0" dirty="0">
                <a:effectLst/>
              </a:rPr>
              <a:t>Runs on top of a host OS (Windows/macOS). Easier to set up. (VirtualBox, VMware Workstation, Parallels) Desktop virtualization, testing environments.</a:t>
            </a:r>
            <a:br>
              <a:rPr lang="en-US" sz="800" b="0" i="0" dirty="0">
                <a:effectLst/>
                <a:latin typeface="DeepSeek-CJK-patch"/>
              </a:rPr>
            </a:br>
            <a:endParaRPr lang="en-US" sz="1800" dirty="0"/>
          </a:p>
        </p:txBody>
      </p:sp>
      <p:pic>
        <p:nvPicPr>
          <p:cNvPr id="9" name="Picture Placeholder 8">
            <a:extLst>
              <a:ext uri="{FF2B5EF4-FFF2-40B4-BE49-F238E27FC236}">
                <a16:creationId xmlns:a16="http://schemas.microsoft.com/office/drawing/2014/main" id="{109ADE97-11A8-725E-B9E2-7FB588BD81F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7914" r="7914"/>
          <a:stretch>
            <a:fillRect/>
          </a:stretch>
        </p:blipFill>
        <p:spPr/>
      </p:pic>
      <p:sp>
        <p:nvSpPr>
          <p:cNvPr id="6" name="Text Placeholder 5">
            <a:extLst>
              <a:ext uri="{FF2B5EF4-FFF2-40B4-BE49-F238E27FC236}">
                <a16:creationId xmlns:a16="http://schemas.microsoft.com/office/drawing/2014/main" id="{7D8E1794-38A8-C212-4C65-6A28822844EA}"/>
              </a:ext>
            </a:extLst>
          </p:cNvPr>
          <p:cNvSpPr>
            <a:spLocks noGrp="1"/>
          </p:cNvSpPr>
          <p:nvPr>
            <p:ph type="body" sz="quarter" idx="11"/>
          </p:nvPr>
        </p:nvSpPr>
        <p:spPr>
          <a:xfrm>
            <a:off x="6299835" y="4214897"/>
            <a:ext cx="5486400" cy="1999625"/>
          </a:xfrm>
        </p:spPr>
        <p:txBody>
          <a:bodyPr anchor="ctr"/>
          <a:lstStyle/>
          <a:p>
            <a:pPr algn="ctr"/>
            <a:r>
              <a:rPr lang="en-US" sz="1400" dirty="0"/>
              <a:t>Application  - Guest OS #1 (Windows)</a:t>
            </a:r>
          </a:p>
          <a:p>
            <a:pPr algn="ctr"/>
            <a:r>
              <a:rPr lang="en-US" sz="1400" dirty="0"/>
              <a:t>Application  - Guest OS #2 (Linux)</a:t>
            </a:r>
          </a:p>
          <a:p>
            <a:pPr algn="ctr"/>
            <a:endParaRPr lang="en-US" sz="1400" dirty="0"/>
          </a:p>
          <a:p>
            <a:pPr algn="ctr"/>
            <a:r>
              <a:rPr lang="en-US" sz="1400" dirty="0"/>
              <a:t>Hypervisor   - Managed CPU, RAM, Storage</a:t>
            </a:r>
          </a:p>
          <a:p>
            <a:pPr algn="ctr"/>
            <a:r>
              <a:rPr lang="en-US" sz="1400" dirty="0"/>
              <a:t>Hardware     - Physical Server, PC</a:t>
            </a:r>
          </a:p>
        </p:txBody>
      </p:sp>
      <p:sp>
        <p:nvSpPr>
          <p:cNvPr id="2" name="Arrow: Down 1">
            <a:extLst>
              <a:ext uri="{FF2B5EF4-FFF2-40B4-BE49-F238E27FC236}">
                <a16:creationId xmlns:a16="http://schemas.microsoft.com/office/drawing/2014/main" id="{1C7C1EE9-6FDC-3E32-D646-5059B5402871}"/>
              </a:ext>
            </a:extLst>
          </p:cNvPr>
          <p:cNvSpPr/>
          <p:nvPr/>
        </p:nvSpPr>
        <p:spPr>
          <a:xfrm>
            <a:off x="8792308" y="5106496"/>
            <a:ext cx="308408" cy="2164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630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dirty="0"/>
              <a:t>So, Why we use VMs</a:t>
            </a:r>
          </a:p>
        </p:txBody>
      </p:sp>
      <p:pic>
        <p:nvPicPr>
          <p:cNvPr id="12" name="Picture Placeholder 4">
            <a:extLst>
              <a:ext uri="{FF2B5EF4-FFF2-40B4-BE49-F238E27FC236}">
                <a16:creationId xmlns:a16="http://schemas.microsoft.com/office/drawing/2014/main" id="{7D5BDB53-9169-3BBC-9362-0539514AC7D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0" y="-11113"/>
            <a:ext cx="5791200" cy="6880226"/>
          </a:xfrm>
        </p:spPr>
      </p:pic>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271015"/>
            <a:ext cx="5486400" cy="2108141"/>
          </a:xfrm>
        </p:spPr>
        <p:txBody>
          <a:bodyPr/>
          <a:lstStyle/>
          <a:p>
            <a:pPr algn="l">
              <a:lnSpc>
                <a:spcPts val="2143"/>
              </a:lnSpc>
              <a:spcBef>
                <a:spcPts val="1029"/>
              </a:spcBef>
              <a:spcAft>
                <a:spcPts val="1029"/>
              </a:spcAft>
              <a:buFont typeface="Arial" panose="020B0604020202020204" pitchFamily="34" charset="0"/>
              <a:buChar char="•"/>
            </a:pPr>
            <a:r>
              <a:rPr lang="en-US" sz="1800" b="0" i="0" dirty="0">
                <a:solidFill>
                  <a:schemeClr val="bg1">
                    <a:lumMod val="85000"/>
                    <a:lumOff val="15000"/>
                  </a:schemeClr>
                </a:solidFill>
                <a:effectLst/>
                <a:latin typeface="DeepSeek-CJK-patch"/>
              </a:rPr>
              <a:t>Run multiple OSes on one machine (Linux on a Windows PC).</a:t>
            </a:r>
          </a:p>
          <a:p>
            <a:pPr algn="l">
              <a:lnSpc>
                <a:spcPts val="2143"/>
              </a:lnSpc>
              <a:spcBef>
                <a:spcPts val="300"/>
              </a:spcBef>
              <a:spcAft>
                <a:spcPts val="1029"/>
              </a:spcAft>
              <a:buFont typeface="Arial" panose="020B0604020202020204" pitchFamily="34" charset="0"/>
              <a:buChar char="•"/>
            </a:pPr>
            <a:r>
              <a:rPr lang="en-US" sz="1800" b="0" i="0" dirty="0">
                <a:solidFill>
                  <a:schemeClr val="bg1">
                    <a:lumMod val="85000"/>
                    <a:lumOff val="15000"/>
                  </a:schemeClr>
                </a:solidFill>
                <a:effectLst/>
                <a:latin typeface="DeepSeek-CJK-patch"/>
              </a:rPr>
              <a:t>Test software safely without affecting the main system.(specially for Hacking)</a:t>
            </a:r>
          </a:p>
          <a:p>
            <a:pPr algn="l">
              <a:lnSpc>
                <a:spcPts val="2143"/>
              </a:lnSpc>
              <a:spcBef>
                <a:spcPts val="300"/>
              </a:spcBef>
              <a:spcAft>
                <a:spcPts val="1029"/>
              </a:spcAft>
              <a:buFont typeface="Arial" panose="020B0604020202020204" pitchFamily="34" charset="0"/>
              <a:buChar char="•"/>
            </a:pPr>
            <a:r>
              <a:rPr lang="en-US" sz="1800" b="0" i="0" dirty="0">
                <a:solidFill>
                  <a:schemeClr val="bg1">
                    <a:lumMod val="85000"/>
                    <a:lumOff val="15000"/>
                  </a:schemeClr>
                </a:solidFill>
                <a:effectLst/>
                <a:latin typeface="DeepSeek-CJK-patch"/>
              </a:rPr>
              <a:t>Save costs by consolidating servers (cloud computing relies heavily on VMs).</a:t>
            </a:r>
          </a:p>
        </p:txBody>
      </p:sp>
    </p:spTree>
    <p:extLst>
      <p:ext uri="{BB962C8B-B14F-4D97-AF65-F5344CB8AC3E}">
        <p14:creationId xmlns:p14="http://schemas.microsoft.com/office/powerpoint/2010/main" val="144087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sz="5400" i="0" dirty="0">
                <a:effectLst/>
                <a:latin typeface="DeepSeek-CJK-patch"/>
              </a:rPr>
              <a:t>Types of Virtualization</a:t>
            </a:r>
            <a:endParaRPr lang="en-US" sz="5400" dirty="0"/>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1052606" y="2330824"/>
            <a:ext cx="5091206" cy="3358993"/>
          </a:xfrm>
        </p:spPr>
        <p:txBody>
          <a:bodyPr>
            <a:normAutofit fontScale="85000" lnSpcReduction="20000"/>
          </a:bodyPr>
          <a:lstStyle/>
          <a:p>
            <a:pPr rtl="0">
              <a:buFont typeface="Arial" panose="020B0604020202020204" pitchFamily="34" charset="0"/>
              <a:buChar char="•"/>
            </a:pPr>
            <a:r>
              <a:rPr lang="en-US" b="1" dirty="0"/>
              <a:t>Full Virtualization</a:t>
            </a:r>
            <a:r>
              <a:rPr lang="en-US" dirty="0"/>
              <a:t>: Complete emulation of hardware (VMware </a:t>
            </a:r>
            <a:r>
              <a:rPr lang="en-US" dirty="0" err="1"/>
              <a:t>ESXi</a:t>
            </a:r>
            <a:r>
              <a:rPr lang="en-US" dirty="0"/>
              <a:t>).</a:t>
            </a:r>
          </a:p>
          <a:p>
            <a:pPr rtl="0">
              <a:buFont typeface="Arial" panose="020B0604020202020204" pitchFamily="34" charset="0"/>
              <a:buChar char="•"/>
            </a:pPr>
            <a:r>
              <a:rPr lang="en-US" b="1" dirty="0"/>
              <a:t>Paravirtualization</a:t>
            </a:r>
            <a:r>
              <a:rPr lang="en-US" dirty="0"/>
              <a:t>: Modified guest OS for efficiency, directly access hardware (Xen with </a:t>
            </a:r>
            <a:r>
              <a:rPr lang="en-US" dirty="0" err="1"/>
              <a:t>paravirtualized</a:t>
            </a:r>
            <a:r>
              <a:rPr lang="en-US" dirty="0"/>
              <a:t> drivers).</a:t>
            </a:r>
          </a:p>
          <a:p>
            <a:pPr rtl="0">
              <a:buFont typeface="Arial" panose="020B0604020202020204" pitchFamily="34" charset="0"/>
              <a:buChar char="•"/>
            </a:pPr>
            <a:r>
              <a:rPr lang="en-US" b="1" dirty="0"/>
              <a:t>OS-Level Virtualization</a:t>
            </a:r>
            <a:r>
              <a:rPr lang="en-US" dirty="0"/>
              <a:t>: Containers (Docker) for lightweight isolation.</a:t>
            </a:r>
          </a:p>
          <a:p>
            <a:pPr marL="0" indent="0" algn="l">
              <a:lnSpc>
                <a:spcPct val="110000"/>
              </a:lnSpc>
              <a:spcBef>
                <a:spcPts val="1029"/>
              </a:spcBef>
              <a:spcAft>
                <a:spcPts val="1029"/>
              </a:spcAft>
              <a:buNone/>
            </a:pPr>
            <a:endParaRPr lang="en-US" sz="1100" b="1" i="0" dirty="0">
              <a:solidFill>
                <a:srgbClr val="C7E1FF"/>
              </a:solidFill>
              <a:effectLst/>
              <a:latin typeface="DeepSeek-CJK-patch"/>
            </a:endParaRPr>
          </a:p>
          <a:p>
            <a:pPr marL="0" indent="0" algn="l">
              <a:lnSpc>
                <a:spcPct val="110000"/>
              </a:lnSpc>
              <a:spcBef>
                <a:spcPts val="1029"/>
              </a:spcBef>
              <a:spcAft>
                <a:spcPts val="1029"/>
              </a:spcAft>
              <a:buNone/>
            </a:pPr>
            <a:r>
              <a:rPr lang="en-US" sz="1100" b="1" i="0" dirty="0">
                <a:solidFill>
                  <a:schemeClr val="bg1">
                    <a:lumMod val="85000"/>
                    <a:lumOff val="15000"/>
                  </a:schemeClr>
                </a:solidFill>
                <a:effectLst/>
                <a:latin typeface="DeepSeek-CJK-patch"/>
              </a:rPr>
              <a:t>Smith &amp; Nair (2005):</a:t>
            </a:r>
            <a:r>
              <a:rPr lang="en-US" sz="1100" b="0" i="0" dirty="0">
                <a:solidFill>
                  <a:schemeClr val="bg1">
                    <a:lumMod val="85000"/>
                    <a:lumOff val="15000"/>
                  </a:schemeClr>
                </a:solidFill>
                <a:effectLst/>
                <a:latin typeface="DeepSeek-CJK-patch"/>
              </a:rPr>
              <a:t> </a:t>
            </a:r>
            <a:r>
              <a:rPr lang="en-US" sz="1100" b="0" i="1" dirty="0">
                <a:solidFill>
                  <a:schemeClr val="bg1">
                    <a:lumMod val="85000"/>
                    <a:lumOff val="15000"/>
                  </a:schemeClr>
                </a:solidFill>
                <a:effectLst/>
                <a:latin typeface="DeepSeek-CJK-patch"/>
              </a:rPr>
              <a:t>Virtual Machines: Versatile Platforms for Systems and Processes.</a:t>
            </a:r>
            <a:endParaRPr lang="en-US" sz="1100" b="0" i="0" dirty="0">
              <a:solidFill>
                <a:schemeClr val="bg1">
                  <a:lumMod val="85000"/>
                  <a:lumOff val="15000"/>
                </a:schemeClr>
              </a:solidFill>
              <a:effectLst/>
              <a:latin typeface="DeepSeek-CJK-patch"/>
            </a:endParaRPr>
          </a:p>
          <a:p>
            <a:pPr marL="0" indent="0" algn="l">
              <a:lnSpc>
                <a:spcPct val="110000"/>
              </a:lnSpc>
              <a:spcBef>
                <a:spcPts val="300"/>
              </a:spcBef>
              <a:spcAft>
                <a:spcPts val="1029"/>
              </a:spcAft>
              <a:buNone/>
            </a:pPr>
            <a:r>
              <a:rPr lang="en-US" sz="1100" b="1" i="0" dirty="0">
                <a:solidFill>
                  <a:schemeClr val="bg1">
                    <a:lumMod val="85000"/>
                    <a:lumOff val="15000"/>
                  </a:schemeClr>
                </a:solidFill>
                <a:effectLst/>
                <a:latin typeface="DeepSeek-CJK-patch"/>
              </a:rPr>
              <a:t>Barham et al. (2003):</a:t>
            </a:r>
            <a:r>
              <a:rPr lang="en-US" sz="1100" b="0" i="0" dirty="0">
                <a:solidFill>
                  <a:schemeClr val="bg1">
                    <a:lumMod val="85000"/>
                    <a:lumOff val="15000"/>
                  </a:schemeClr>
                </a:solidFill>
                <a:effectLst/>
                <a:latin typeface="DeepSeek-CJK-patch"/>
              </a:rPr>
              <a:t> </a:t>
            </a:r>
            <a:r>
              <a:rPr lang="en-US" sz="1100" b="0" i="1" dirty="0">
                <a:solidFill>
                  <a:schemeClr val="bg1">
                    <a:lumMod val="85000"/>
                    <a:lumOff val="15000"/>
                  </a:schemeClr>
                </a:solidFill>
                <a:effectLst/>
                <a:latin typeface="DeepSeek-CJK-patch"/>
              </a:rPr>
              <a:t>Xen and the Art of Virtualization (ACM SOSP).</a:t>
            </a:r>
            <a:endParaRPr lang="en-US" sz="1100" b="0" i="0" dirty="0">
              <a:solidFill>
                <a:schemeClr val="bg1">
                  <a:lumMod val="85000"/>
                  <a:lumOff val="15000"/>
                </a:schemeClr>
              </a:solidFill>
              <a:effectLst/>
              <a:latin typeface="DeepSeek-CJK-patch"/>
            </a:endParaRPr>
          </a:p>
          <a:p>
            <a:pPr marL="0" indent="0" algn="l">
              <a:lnSpc>
                <a:spcPct val="110000"/>
              </a:lnSpc>
              <a:spcBef>
                <a:spcPts val="300"/>
              </a:spcBef>
              <a:spcAft>
                <a:spcPts val="1029"/>
              </a:spcAft>
              <a:buNone/>
            </a:pPr>
            <a:r>
              <a:rPr lang="en-US" sz="1100" b="1" i="0" dirty="0">
                <a:solidFill>
                  <a:schemeClr val="bg1">
                    <a:lumMod val="85000"/>
                    <a:lumOff val="15000"/>
                  </a:schemeClr>
                </a:solidFill>
                <a:effectLst/>
                <a:latin typeface="DeepSeek-CJK-patch"/>
              </a:rPr>
              <a:t>Soltesz et al. (2007):</a:t>
            </a:r>
            <a:r>
              <a:rPr lang="en-US" sz="1100" b="0" i="0" dirty="0">
                <a:solidFill>
                  <a:schemeClr val="bg1">
                    <a:lumMod val="85000"/>
                    <a:lumOff val="15000"/>
                  </a:schemeClr>
                </a:solidFill>
                <a:effectLst/>
                <a:latin typeface="DeepSeek-CJK-patch"/>
              </a:rPr>
              <a:t> </a:t>
            </a:r>
            <a:r>
              <a:rPr lang="en-US" sz="1100" b="0" i="1" dirty="0">
                <a:solidFill>
                  <a:schemeClr val="bg1">
                    <a:lumMod val="85000"/>
                    <a:lumOff val="15000"/>
                  </a:schemeClr>
                </a:solidFill>
                <a:effectLst/>
                <a:latin typeface="DeepSeek-CJK-patch"/>
              </a:rPr>
              <a:t>Container-based Operating System Virtualization (USENIX).</a:t>
            </a:r>
            <a:endParaRPr lang="en-US" sz="1100" b="0" i="0" dirty="0">
              <a:solidFill>
                <a:schemeClr val="bg1">
                  <a:lumMod val="85000"/>
                  <a:lumOff val="15000"/>
                </a:schemeClr>
              </a:solidFill>
              <a:effectLst/>
              <a:latin typeface="DeepSeek-CJK-patch"/>
            </a:endParaRPr>
          </a:p>
          <a:p>
            <a:pPr marL="0" indent="0">
              <a:buNone/>
            </a:pPr>
            <a:endParaRPr lang="en-US" dirty="0"/>
          </a:p>
          <a:p>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Picture 3">
            <a:extLst>
              <a:ext uri="{FF2B5EF4-FFF2-40B4-BE49-F238E27FC236}">
                <a16:creationId xmlns:a16="http://schemas.microsoft.com/office/drawing/2014/main" id="{696015AB-F83C-910C-DA9D-A5D68331FB0E}"/>
              </a:ext>
            </a:extLst>
          </p:cNvPr>
          <p:cNvPicPr>
            <a:picLocks noChangeAspect="1"/>
          </p:cNvPicPr>
          <p:nvPr/>
        </p:nvPicPr>
        <p:blipFill>
          <a:blip r:embed="rId3"/>
          <a:stretch>
            <a:fillRect/>
          </a:stretch>
        </p:blipFill>
        <p:spPr>
          <a:xfrm>
            <a:off x="6988198" y="1690115"/>
            <a:ext cx="4479902" cy="3240474"/>
          </a:xfrm>
          <a:prstGeom prst="rect">
            <a:avLst/>
          </a:prstGeom>
        </p:spPr>
      </p:pic>
      <p:sp>
        <p:nvSpPr>
          <p:cNvPr id="5" name="TextBox 4">
            <a:extLst>
              <a:ext uri="{FF2B5EF4-FFF2-40B4-BE49-F238E27FC236}">
                <a16:creationId xmlns:a16="http://schemas.microsoft.com/office/drawing/2014/main" id="{44938D5A-4BCA-44CB-DA73-EBAB38E103BA}"/>
              </a:ext>
            </a:extLst>
          </p:cNvPr>
          <p:cNvSpPr txBox="1"/>
          <p:nvPr/>
        </p:nvSpPr>
        <p:spPr>
          <a:xfrm>
            <a:off x="6659176" y="5005720"/>
            <a:ext cx="5137945" cy="1107996"/>
          </a:xfrm>
          <a:prstGeom prst="rect">
            <a:avLst/>
          </a:prstGeom>
          <a:noFill/>
        </p:spPr>
        <p:txBody>
          <a:bodyPr wrap="none" rtlCol="0">
            <a:spAutoFit/>
          </a:bodyPr>
          <a:lstStyle/>
          <a:p>
            <a:pPr>
              <a:buNone/>
            </a:pPr>
            <a:r>
              <a:rPr lang="en-US" sz="1100" b="1" dirty="0">
                <a:solidFill>
                  <a:srgbClr val="000000"/>
                </a:solidFill>
                <a:effectLst/>
                <a:latin typeface="CMBX9"/>
              </a:rPr>
              <a:t>Fig. 1. </a:t>
            </a:r>
            <a:r>
              <a:rPr lang="en-US" sz="1100" dirty="0">
                <a:solidFill>
                  <a:srgbClr val="000000"/>
                </a:solidFill>
                <a:effectLst/>
                <a:latin typeface="CMR9"/>
              </a:rPr>
              <a:t>VMI architecture using Xen and </a:t>
            </a:r>
            <a:r>
              <a:rPr lang="en-US" sz="1100" dirty="0" err="1">
                <a:solidFill>
                  <a:srgbClr val="000000"/>
                </a:solidFill>
                <a:effectLst/>
                <a:latin typeface="CMR9"/>
              </a:rPr>
              <a:t>Libvmi</a:t>
            </a:r>
            <a:r>
              <a:rPr lang="en-US" sz="1100" dirty="0">
                <a:solidFill>
                  <a:srgbClr val="000000"/>
                </a:solidFill>
                <a:effectLst/>
                <a:latin typeface="CMR9"/>
              </a:rPr>
              <a:t>. The arrows show the control flow of </a:t>
            </a:r>
            <a:endParaRPr lang="en-US" sz="1100" dirty="0"/>
          </a:p>
          <a:p>
            <a:pPr>
              <a:buNone/>
            </a:pPr>
            <a:r>
              <a:rPr lang="en-US" sz="1100" dirty="0">
                <a:solidFill>
                  <a:srgbClr val="000000"/>
                </a:solidFill>
                <a:effectLst/>
                <a:latin typeface="CMR9"/>
              </a:rPr>
              <a:t>VM Exit/Entry-based context switches when a sensitive instruction in the production </a:t>
            </a:r>
            <a:endParaRPr lang="en-US" sz="1100" dirty="0"/>
          </a:p>
          <a:p>
            <a:pPr>
              <a:buNone/>
            </a:pPr>
            <a:r>
              <a:rPr lang="en-US" sz="1100" dirty="0">
                <a:solidFill>
                  <a:srgbClr val="000000"/>
                </a:solidFill>
                <a:effectLst/>
                <a:latin typeface="CMR9"/>
              </a:rPr>
              <a:t>VM triggers a VMI event. The numbered items illustrate that synchronous tracing with </a:t>
            </a:r>
            <a:endParaRPr lang="en-US" sz="1100" dirty="0"/>
          </a:p>
          <a:p>
            <a:pPr>
              <a:buNone/>
            </a:pPr>
            <a:r>
              <a:rPr lang="en-US" sz="1100" dirty="0">
                <a:solidFill>
                  <a:srgbClr val="000000"/>
                </a:solidFill>
                <a:effectLst/>
                <a:latin typeface="CMR9"/>
              </a:rPr>
              <a:t>breakpoints requires two iterations, the first to intercept the breakpoint and single</a:t>
            </a:r>
            <a:endParaRPr lang="en-US" sz="1100" dirty="0"/>
          </a:p>
          <a:p>
            <a:pPr>
              <a:buNone/>
            </a:pPr>
            <a:r>
              <a:rPr lang="en-US" sz="1100" dirty="0">
                <a:solidFill>
                  <a:srgbClr val="000000"/>
                </a:solidFill>
                <a:effectLst/>
                <a:latin typeface="CMR9"/>
              </a:rPr>
              <a:t>step the original instruction, the second to re-insert the breakpoint and resume the </a:t>
            </a:r>
            <a:endParaRPr lang="en-US" sz="1100" dirty="0"/>
          </a:p>
          <a:p>
            <a:pPr>
              <a:buNone/>
            </a:pPr>
            <a:r>
              <a:rPr lang="en-US" sz="1100" dirty="0">
                <a:solidFill>
                  <a:srgbClr val="000000"/>
                </a:solidFill>
                <a:effectLst/>
                <a:latin typeface="CMR9"/>
              </a:rPr>
              <a:t>production VM.</a:t>
            </a:r>
            <a:endParaRPr lang="en-US" sz="1100" dirty="0"/>
          </a:p>
        </p:txBody>
      </p:sp>
    </p:spTree>
    <p:extLst>
      <p:ext uri="{BB962C8B-B14F-4D97-AF65-F5344CB8AC3E}">
        <p14:creationId xmlns:p14="http://schemas.microsoft.com/office/powerpoint/2010/main" val="3200312026"/>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30e9df3-be65-4c73-a93b-d1236ebd677e"/>
    <ds:schemaRef ds:uri="16c05727-aa75-4e4a-9b5f-8a80a1165891"/>
    <ds:schemaRef ds:uri="71af3243-3dd4-4a8d-8c0d-dd76da1f02a5"/>
    <ds:schemaRef ds:uri="http://www.w3.org/XML/1998/namespace"/>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2098</TotalTime>
  <Words>5217</Words>
  <Application>Microsoft Office PowerPoint</Application>
  <PresentationFormat>Widescreen</PresentationFormat>
  <Paragraphs>612</Paragraphs>
  <Slides>55</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Be Vietnam</vt:lpstr>
      <vt:lpstr>Calibri</vt:lpstr>
      <vt:lpstr>CMBX9</vt:lpstr>
      <vt:lpstr>CMR9</vt:lpstr>
      <vt:lpstr>DeepSeek-CJK-patch</vt:lpstr>
      <vt:lpstr>Franklin Gothic Book</vt:lpstr>
      <vt:lpstr>Franklin Gothic Demi</vt:lpstr>
      <vt:lpstr>NimbusRomNo9L</vt:lpstr>
      <vt:lpstr>NimbusRomNo9L-Medi</vt:lpstr>
      <vt:lpstr>Poppins</vt:lpstr>
      <vt:lpstr>Wingdings</vt:lpstr>
      <vt:lpstr>Custom</vt:lpstr>
      <vt:lpstr>Virtual Machines: Enabling Modern Operating Systems</vt:lpstr>
      <vt:lpstr>Main Topic</vt:lpstr>
      <vt:lpstr>What is a Virtual Machine?</vt:lpstr>
      <vt:lpstr>So, What is VM actually &amp;  What have insides</vt:lpstr>
      <vt:lpstr>Real-World Analogy: Renting Apartments in a Shared Building</vt:lpstr>
      <vt:lpstr>What is Abstraction in VMs</vt:lpstr>
      <vt:lpstr>A hypervisor (or Virtual Machine Monitor, VMM) is software/firmware that creates and manages virtual machines (VMs). It acts as a "traffic cop" for hardware resources, letting multiple VMs share a single physical server safely.  Types of Hypervisors 1. Type 1 (Bare-metal)   Runs directly on hardware. Highest performance &amp; security. (VMware ESXi, Microsoft Hyper-V, Xen) Enterprise servers, cloud computing (AWS, Azure). 2. Type 2 (Hosted)   Runs on top of a host OS (Windows/macOS). Easier to set up. (VirtualBox, VMware Workstation, Parallels) Desktop virtualization, testing environments. </vt:lpstr>
      <vt:lpstr>So, Why we use VMs</vt:lpstr>
      <vt:lpstr>Types of Virtualization</vt:lpstr>
      <vt:lpstr>Trade-off Summary</vt:lpstr>
      <vt:lpstr>Benefits of Virtual Machines (VMs) &amp; Hypervisor</vt:lpstr>
      <vt:lpstr>I/O Management (Network &amp; Storage)</vt:lpstr>
      <vt:lpstr>Memory Management In Virtual Machines </vt:lpstr>
      <vt:lpstr>Trap-and-Emulate in Virtual Machines</vt:lpstr>
      <vt:lpstr>Paging in Virtual Machines (VMs)</vt:lpstr>
      <vt:lpstr>Hypervisor Resource Allocation Flowchart</vt:lpstr>
      <vt:lpstr>Memory Architecture in Virtual Machines</vt:lpstr>
      <vt:lpstr>Real-World Example: Ubuntu VM on VirtualBox</vt:lpstr>
      <vt:lpstr>VM Setup Walkthrough (Part 1/2)</vt:lpstr>
      <vt:lpstr>Oracle VirtualBox (Free, Cross-Platform)</vt:lpstr>
      <vt:lpstr>Create a New VM</vt:lpstr>
      <vt:lpstr>Create a New VM</vt:lpstr>
      <vt:lpstr>Create a New VM</vt:lpstr>
      <vt:lpstr>VM Setup Walkthrough (Part 2/2)</vt:lpstr>
      <vt:lpstr>Install the OS</vt:lpstr>
      <vt:lpstr>Configure VM</vt:lpstr>
      <vt:lpstr>Little Brief of VMs Deadlock</vt:lpstr>
      <vt:lpstr>Security in Virtual Machines: Challenges</vt:lpstr>
      <vt:lpstr>Core Challenges Explained</vt:lpstr>
      <vt:lpstr>VM Use Cases: Hacking, Testing &amp; Learning Linux</vt:lpstr>
      <vt:lpstr>VMs vs Containers in Server Environments</vt:lpstr>
      <vt:lpstr>Negative Side of Virtual Machines (in Server Use)</vt:lpstr>
      <vt:lpstr>How Docker Containers Solve These Problems</vt:lpstr>
      <vt:lpstr>VMs + Containers – Best of Both Worlds</vt:lpstr>
      <vt:lpstr>Why This Matters with Real-World Use Case Example</vt:lpstr>
      <vt:lpstr>What is Docker Container Little Brief </vt:lpstr>
      <vt:lpstr>Virtual Machines (VMs) – The Ultimate Cheat Sheet</vt:lpstr>
      <vt:lpstr>PowerPoint Presentation</vt:lpstr>
      <vt:lpstr>LLM as OS, Agents as Apps: Envisioning AIOS,  Agents and the AIOS-Agent Ecosystem</vt:lpstr>
      <vt:lpstr>Introduction to AIOS</vt:lpstr>
      <vt:lpstr>Traditional OS vs. AIOS</vt:lpstr>
      <vt:lpstr>Key Components of AIOS</vt:lpstr>
      <vt:lpstr>Architecture of AIOS</vt:lpstr>
      <vt:lpstr>Development of OS  and AIOS Aligned</vt:lpstr>
      <vt:lpstr>AIOS-Agent Ecosystem</vt:lpstr>
      <vt:lpstr>Applications of AIOS and AI Agents</vt:lpstr>
      <vt:lpstr>Challenges in AIOS Development</vt:lpstr>
      <vt:lpstr>Advanced Features of AIOS</vt:lpstr>
      <vt:lpstr>Real-World Applications</vt:lpstr>
      <vt:lpstr>Conclusion</vt:lpstr>
      <vt:lpstr>Little Implementation Of AIOS</vt:lpstr>
      <vt:lpstr>Challenges &amp; Open Questions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Abdullah</dc:creator>
  <cp:lastModifiedBy>Md Abdullah</cp:lastModifiedBy>
  <cp:revision>11</cp:revision>
  <dcterms:created xsi:type="dcterms:W3CDTF">2025-05-08T06:05:44Z</dcterms:created>
  <dcterms:modified xsi:type="dcterms:W3CDTF">2025-05-14T01:18:46Z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